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7" r:id="rId4"/>
    <p:sldId id="258" r:id="rId5"/>
    <p:sldId id="259" r:id="rId6"/>
    <p:sldId id="260" r:id="rId7"/>
    <p:sldId id="262" r:id="rId8"/>
    <p:sldId id="261" r:id="rId9"/>
    <p:sldId id="264" r:id="rId10"/>
    <p:sldId id="263"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00FF"/>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0" autoAdjust="0"/>
    <p:restoredTop sz="94577" autoAdjust="0"/>
  </p:normalViewPr>
  <p:slideViewPr>
    <p:cSldViewPr>
      <p:cViewPr varScale="1">
        <p:scale>
          <a:sx n="51" d="100"/>
          <a:sy n="51" d="100"/>
        </p:scale>
        <p:origin x="-12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F507B0F-1E19-47DD-8504-8A17A0DC5763}" type="datetimeFigureOut">
              <a:rPr lang="en-CA" smtClean="0"/>
              <a:pPr/>
              <a:t>19/01/2011</a:t>
            </a:fld>
            <a:endParaRPr lang="en-CA"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CA"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0F571FE-849A-4DC2-BCC4-564F5E87FD11}" type="slidenum">
              <a:rPr lang="en-CA" smtClean="0"/>
              <a:pPr/>
              <a:t>‹#›</a:t>
            </a:fld>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507B0F-1E19-47DD-8504-8A17A0DC5763}" type="datetimeFigureOut">
              <a:rPr lang="en-CA" smtClean="0"/>
              <a:pPr/>
              <a:t>19/01/2011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0F571FE-849A-4DC2-BCC4-564F5E87FD11}"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507B0F-1E19-47DD-8504-8A17A0DC5763}" type="datetimeFigureOut">
              <a:rPr lang="en-CA" smtClean="0"/>
              <a:pPr/>
              <a:t>19/01/2011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0F571FE-849A-4DC2-BCC4-564F5E87FD11}"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F507B0F-1E19-47DD-8504-8A17A0DC5763}" type="datetimeFigureOut">
              <a:rPr lang="en-CA" smtClean="0"/>
              <a:pPr/>
              <a:t>19/01/2011</a:t>
            </a:fld>
            <a:endParaRPr lang="en-CA" dirty="0"/>
          </a:p>
        </p:txBody>
      </p:sp>
      <p:sp>
        <p:nvSpPr>
          <p:cNvPr id="9" name="Slide Number Placeholder 8"/>
          <p:cNvSpPr>
            <a:spLocks noGrp="1"/>
          </p:cNvSpPr>
          <p:nvPr>
            <p:ph type="sldNum" sz="quarter" idx="15"/>
          </p:nvPr>
        </p:nvSpPr>
        <p:spPr/>
        <p:txBody>
          <a:bodyPr rtlCol="0"/>
          <a:lstStyle/>
          <a:p>
            <a:fld id="{70F571FE-849A-4DC2-BCC4-564F5E87FD11}" type="slidenum">
              <a:rPr lang="en-CA" smtClean="0"/>
              <a:pPr/>
              <a:t>‹#›</a:t>
            </a:fld>
            <a:endParaRPr lang="en-CA" dirty="0"/>
          </a:p>
        </p:txBody>
      </p:sp>
      <p:sp>
        <p:nvSpPr>
          <p:cNvPr id="10" name="Footer Placeholder 9"/>
          <p:cNvSpPr>
            <a:spLocks noGrp="1"/>
          </p:cNvSpPr>
          <p:nvPr>
            <p:ph type="ftr" sz="quarter" idx="16"/>
          </p:nvPr>
        </p:nvSpPr>
        <p:spPr/>
        <p:txBody>
          <a:bodyPr rtlCol="0"/>
          <a:lstStyle/>
          <a:p>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F507B0F-1E19-47DD-8504-8A17A0DC5763}" type="datetimeFigureOut">
              <a:rPr lang="en-CA" smtClean="0"/>
              <a:pPr/>
              <a:t>19/01/2011</a:t>
            </a:fld>
            <a:endParaRPr lang="en-CA"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CA"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70F571FE-849A-4DC2-BCC4-564F5E87FD11}" type="slidenum">
              <a:rPr lang="en-CA" smtClean="0"/>
              <a:pPr/>
              <a:t>‹#›</a:t>
            </a:fld>
            <a:endParaRPr lang="en-C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507B0F-1E19-47DD-8504-8A17A0DC5763}" type="datetimeFigureOut">
              <a:rPr lang="en-CA" smtClean="0"/>
              <a:pPr/>
              <a:t>19/01/2011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0F571FE-849A-4DC2-BCC4-564F5E87FD11}" type="slidenum">
              <a:rPr lang="en-CA" smtClean="0"/>
              <a:pPr/>
              <a:t>‹#›</a:t>
            </a:fld>
            <a:endParaRPr lang="en-CA"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F507B0F-1E19-47DD-8504-8A17A0DC5763}" type="datetimeFigureOut">
              <a:rPr lang="en-CA" smtClean="0"/>
              <a:pPr/>
              <a:t>19/01/2011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0F571FE-849A-4DC2-BCC4-564F5E87FD11}" type="slidenum">
              <a:rPr lang="en-CA" smtClean="0"/>
              <a:pPr/>
              <a:t>‹#›</a:t>
            </a:fld>
            <a:endParaRPr lang="en-CA"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F507B0F-1E19-47DD-8504-8A17A0DC5763}" type="datetimeFigureOut">
              <a:rPr lang="en-CA" smtClean="0"/>
              <a:pPr/>
              <a:t>19/01/2011</a:t>
            </a:fld>
            <a:endParaRPr lang="en-CA" dirty="0"/>
          </a:p>
        </p:txBody>
      </p:sp>
      <p:sp>
        <p:nvSpPr>
          <p:cNvPr id="7" name="Slide Number Placeholder 6"/>
          <p:cNvSpPr>
            <a:spLocks noGrp="1"/>
          </p:cNvSpPr>
          <p:nvPr>
            <p:ph type="sldNum" sz="quarter" idx="11"/>
          </p:nvPr>
        </p:nvSpPr>
        <p:spPr/>
        <p:txBody>
          <a:bodyPr rtlCol="0"/>
          <a:lstStyle/>
          <a:p>
            <a:fld id="{70F571FE-849A-4DC2-BCC4-564F5E87FD11}" type="slidenum">
              <a:rPr lang="en-CA" smtClean="0"/>
              <a:pPr/>
              <a:t>‹#›</a:t>
            </a:fld>
            <a:endParaRPr lang="en-CA" dirty="0"/>
          </a:p>
        </p:txBody>
      </p:sp>
      <p:sp>
        <p:nvSpPr>
          <p:cNvPr id="8" name="Footer Placeholder 7"/>
          <p:cNvSpPr>
            <a:spLocks noGrp="1"/>
          </p:cNvSpPr>
          <p:nvPr>
            <p:ph type="ftr" sz="quarter" idx="12"/>
          </p:nvPr>
        </p:nvSpPr>
        <p:spPr/>
        <p:txBody>
          <a:bodyPr rtlCol="0"/>
          <a:lstStyle/>
          <a:p>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07B0F-1E19-47DD-8504-8A17A0DC5763}" type="datetimeFigureOut">
              <a:rPr lang="en-CA" smtClean="0"/>
              <a:pPr/>
              <a:t>19/01/2011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0F571FE-849A-4DC2-BCC4-564F5E87FD11}"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F507B0F-1E19-47DD-8504-8A17A0DC5763}" type="datetimeFigureOut">
              <a:rPr lang="en-CA" smtClean="0"/>
              <a:pPr/>
              <a:t>19/01/2011</a:t>
            </a:fld>
            <a:endParaRPr lang="en-CA" dirty="0"/>
          </a:p>
        </p:txBody>
      </p:sp>
      <p:sp>
        <p:nvSpPr>
          <p:cNvPr id="22" name="Slide Number Placeholder 21"/>
          <p:cNvSpPr>
            <a:spLocks noGrp="1"/>
          </p:cNvSpPr>
          <p:nvPr>
            <p:ph type="sldNum" sz="quarter" idx="15"/>
          </p:nvPr>
        </p:nvSpPr>
        <p:spPr/>
        <p:txBody>
          <a:bodyPr rtlCol="0"/>
          <a:lstStyle/>
          <a:p>
            <a:fld id="{70F571FE-849A-4DC2-BCC4-564F5E87FD11}" type="slidenum">
              <a:rPr lang="en-CA" smtClean="0"/>
              <a:pPr/>
              <a:t>‹#›</a:t>
            </a:fld>
            <a:endParaRPr lang="en-CA" dirty="0"/>
          </a:p>
        </p:txBody>
      </p:sp>
      <p:sp>
        <p:nvSpPr>
          <p:cNvPr id="23" name="Footer Placeholder 22"/>
          <p:cNvSpPr>
            <a:spLocks noGrp="1"/>
          </p:cNvSpPr>
          <p:nvPr>
            <p:ph type="ftr" sz="quarter" idx="16"/>
          </p:nvPr>
        </p:nvSpPr>
        <p:spPr/>
        <p:txBody>
          <a:bodyPr rtlCol="0"/>
          <a:lstStyle/>
          <a:p>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F507B0F-1E19-47DD-8504-8A17A0DC5763}" type="datetimeFigureOut">
              <a:rPr lang="en-CA" smtClean="0"/>
              <a:pPr/>
              <a:t>19/01/2011</a:t>
            </a:fld>
            <a:endParaRPr lang="en-CA" dirty="0"/>
          </a:p>
        </p:txBody>
      </p:sp>
      <p:sp>
        <p:nvSpPr>
          <p:cNvPr id="18" name="Slide Number Placeholder 17"/>
          <p:cNvSpPr>
            <a:spLocks noGrp="1"/>
          </p:cNvSpPr>
          <p:nvPr>
            <p:ph type="sldNum" sz="quarter" idx="11"/>
          </p:nvPr>
        </p:nvSpPr>
        <p:spPr/>
        <p:txBody>
          <a:bodyPr rtlCol="0"/>
          <a:lstStyle/>
          <a:p>
            <a:fld id="{70F571FE-849A-4DC2-BCC4-564F5E87FD11}" type="slidenum">
              <a:rPr lang="en-CA" smtClean="0"/>
              <a:pPr/>
              <a:t>‹#›</a:t>
            </a:fld>
            <a:endParaRPr lang="en-CA" dirty="0"/>
          </a:p>
        </p:txBody>
      </p:sp>
      <p:sp>
        <p:nvSpPr>
          <p:cNvPr id="21" name="Footer Placeholder 20"/>
          <p:cNvSpPr>
            <a:spLocks noGrp="1"/>
          </p:cNvSpPr>
          <p:nvPr>
            <p:ph type="ftr" sz="quarter" idx="12"/>
          </p:nvPr>
        </p:nvSpPr>
        <p:spPr/>
        <p:txBody>
          <a:bodyPr rtlCol="0"/>
          <a:lstStyle/>
          <a:p>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F507B0F-1E19-47DD-8504-8A17A0DC5763}" type="datetimeFigureOut">
              <a:rPr lang="en-CA" smtClean="0"/>
              <a:pPr/>
              <a:t>19/01/2011</a:t>
            </a:fld>
            <a:endParaRPr lang="en-CA"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CA"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0F571FE-849A-4DC2-BCC4-564F5E87FD11}"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Public\Music\Sample%20Music\Kalimba.mp3" TargetMode="Externa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alimba.mp3">
            <a:hlinkClick r:id="" action="ppaction://media"/>
          </p:cNvPr>
          <p:cNvPicPr>
            <a:picLocks noRot="1" noChangeAspect="1"/>
          </p:cNvPicPr>
          <p:nvPr>
            <a:audioFile r:link="rId2"/>
          </p:nvPr>
        </p:nvPicPr>
        <p:blipFill>
          <a:blip r:embed="rId4" cstate="print"/>
          <a:stretch>
            <a:fillRect/>
          </a:stretch>
        </p:blipFill>
        <p:spPr>
          <a:xfrm>
            <a:off x="1691680" y="6165304"/>
            <a:ext cx="244475" cy="244475"/>
          </a:xfrm>
          <a:prstGeom prst="rect">
            <a:avLst/>
          </a:prstGeom>
        </p:spPr>
      </p:pic>
      <p:sp>
        <p:nvSpPr>
          <p:cNvPr id="2" name="Title 1"/>
          <p:cNvSpPr>
            <a:spLocks noGrp="1"/>
          </p:cNvSpPr>
          <p:nvPr>
            <p:ph type="ctrTitle"/>
          </p:nvPr>
        </p:nvSpPr>
        <p:spPr>
          <a:xfrm>
            <a:off x="2483768" y="3068960"/>
            <a:ext cx="6172200" cy="1894362"/>
          </a:xfrm>
        </p:spPr>
        <p:txBody>
          <a:bodyPr/>
          <a:lstStyle/>
          <a:p>
            <a:r>
              <a:rPr lang="en-CA" dirty="0" smtClean="0"/>
              <a:t>The Magic bullet</a:t>
            </a:r>
            <a:endParaRPr lang="en-CA" dirty="0"/>
          </a:p>
        </p:txBody>
      </p:sp>
      <p:sp>
        <p:nvSpPr>
          <p:cNvPr id="3" name="Subtitle 2"/>
          <p:cNvSpPr>
            <a:spLocks noGrp="1"/>
          </p:cNvSpPr>
          <p:nvPr>
            <p:ph type="subTitle" idx="1"/>
          </p:nvPr>
        </p:nvSpPr>
        <p:spPr/>
        <p:txBody>
          <a:bodyPr/>
          <a:lstStyle/>
          <a:p>
            <a:r>
              <a:rPr lang="en-CA" dirty="0" smtClean="0"/>
              <a:t>BY Daryka M and Ashley J</a:t>
            </a:r>
            <a:endParaRPr lang="en-CA" dirty="0"/>
          </a:p>
        </p:txBody>
      </p:sp>
      <p:pic>
        <p:nvPicPr>
          <p:cNvPr id="1026" name="Picture 2" descr="C:\Users\user\Pictures\2011-01-15 pix for projects\pix for projects 012.JPG"/>
          <p:cNvPicPr>
            <a:picLocks noChangeAspect="1" noChangeArrowheads="1"/>
          </p:cNvPicPr>
          <p:nvPr/>
        </p:nvPicPr>
        <p:blipFill>
          <a:blip r:embed="rId5" cstate="print"/>
          <a:srcRect/>
          <a:stretch>
            <a:fillRect/>
          </a:stretch>
        </p:blipFill>
        <p:spPr bwMode="auto">
          <a:xfrm>
            <a:off x="5652120" y="0"/>
            <a:ext cx="3168352" cy="42244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descr="pix for projects 136.JPG"/>
          <p:cNvPicPr>
            <a:picLocks noChangeAspect="1"/>
          </p:cNvPicPr>
          <p:nvPr/>
        </p:nvPicPr>
        <p:blipFill>
          <a:blip r:embed="rId6" cstate="print"/>
          <a:stretch>
            <a:fillRect/>
          </a:stretch>
        </p:blipFill>
        <p:spPr>
          <a:xfrm>
            <a:off x="1619672" y="0"/>
            <a:ext cx="3361159" cy="4221089"/>
          </a:xfrm>
          <a:prstGeom prst="rect">
            <a:avLst/>
          </a:prstGeom>
          <a:ln>
            <a:noFill/>
          </a:ln>
          <a:effectLst>
            <a:softEdge rad="112500"/>
          </a:effectLst>
        </p:spPr>
      </p:pic>
    </p:spTree>
    <p:custDataLst>
      <p:tags r:id="rId1"/>
    </p:custDataLst>
  </p:cSld>
  <p:clrMapOvr>
    <a:masterClrMapping/>
  </p:clrMapOvr>
  <p:transition advTm="11949">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6000" numSld="12" showWhenStopped="0">
                <p:cTn id="11"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they don't want you to know</a:t>
            </a:r>
            <a:endParaRPr lang="en-CA" dirty="0"/>
          </a:p>
        </p:txBody>
      </p:sp>
      <p:sp>
        <p:nvSpPr>
          <p:cNvPr id="4" name="Content Placeholder 3"/>
          <p:cNvSpPr>
            <a:spLocks noGrp="1"/>
          </p:cNvSpPr>
          <p:nvPr>
            <p:ph sz="quarter" idx="1"/>
          </p:nvPr>
        </p:nvSpPr>
        <p:spPr/>
        <p:txBody>
          <a:bodyPr>
            <a:normAutofit fontScale="62500" lnSpcReduction="20000"/>
          </a:bodyPr>
          <a:lstStyle/>
          <a:p>
            <a:r>
              <a:rPr lang="en-CA" sz="2600" b="1" dirty="0" smtClean="0">
                <a:latin typeface="Comic Sans MS" pitchFamily="66" charset="0"/>
              </a:rPr>
              <a:t>It says “$99.99” but in the fine print it says “$139.37 plus shipping and handling.”</a:t>
            </a:r>
          </a:p>
          <a:p>
            <a:r>
              <a:rPr lang="en-CA" sz="2600" b="1" dirty="0" smtClean="0">
                <a:latin typeface="Comic Sans MS" pitchFamily="66" charset="0"/>
              </a:rPr>
              <a:t>It also says “ the program you are watching is a paid ad for the magic bullet”, meaning that the chefs were paid to say good things about the product. </a:t>
            </a:r>
          </a:p>
          <a:p>
            <a:r>
              <a:rPr lang="en-CA" sz="2600" b="1" dirty="0" smtClean="0">
                <a:latin typeface="Comic Sans MS" pitchFamily="66" charset="0"/>
              </a:rPr>
              <a:t>Also when we were watching the ad. We seen the chef putting things and taking them out of the fridge constantly but they never said that in the commercial nor in the recipes. </a:t>
            </a:r>
          </a:p>
          <a:p>
            <a:r>
              <a:rPr lang="en-CA" sz="2600" b="1" dirty="0" smtClean="0">
                <a:latin typeface="Comic Sans MS" pitchFamily="66" charset="0"/>
              </a:rPr>
              <a:t>The Magic Bullet is suppose to take up no more room on your counter than an average coffee mug but  even the largest mug in the cupboard didn't compare to the size. </a:t>
            </a:r>
          </a:p>
          <a:p>
            <a:r>
              <a:rPr lang="en-CA" sz="2600" b="1" dirty="0" smtClean="0">
                <a:latin typeface="Comic Sans MS" pitchFamily="66" charset="0"/>
              </a:rPr>
              <a:t>It is said to be odourless when chopping smelly food like onions and garlic but during the onion test that was the only thing you could smell.</a:t>
            </a:r>
          </a:p>
          <a:p>
            <a:r>
              <a:rPr lang="en-CA" sz="2600" b="1" dirty="0" smtClean="0">
                <a:latin typeface="Comic Sans MS" pitchFamily="66" charset="0"/>
              </a:rPr>
              <a:t>In the commercial when making the food the chefs already had all the ingredients sitting out pre chopped and already prepared for the magic bullet.			</a:t>
            </a:r>
          </a:p>
          <a:p>
            <a:r>
              <a:rPr lang="en-CA" sz="2600" b="1" dirty="0" smtClean="0">
                <a:latin typeface="Comic Sans MS" pitchFamily="66" charset="0"/>
              </a:rPr>
              <a:t>Last but not least the ten second rule is totally bogus, from our recipes they all took about 3 to 4 times longer then it said in commercial.					</a:t>
            </a:r>
            <a:r>
              <a:rPr lang="en-CA" b="1" dirty="0" smtClean="0">
                <a:latin typeface="Comic Sans MS" pitchFamily="66" charset="0"/>
              </a:rPr>
              <a:t>			</a:t>
            </a:r>
            <a:r>
              <a:rPr lang="en-CA" dirty="0" smtClean="0"/>
              <a:t>					</a:t>
            </a:r>
          </a:p>
          <a:p>
            <a:endParaRPr lang="en-CA" dirty="0"/>
          </a:p>
        </p:txBody>
      </p:sp>
      <p:pic>
        <p:nvPicPr>
          <p:cNvPr id="1026" name="Picture 2" descr="C:\Users\user\AppData\Local\Microsoft\Windows\Temporary Internet Files\Content.IE5\T9SBNRX9\MP900448178[1].jpg"/>
          <p:cNvPicPr>
            <a:picLocks noChangeAspect="1" noChangeArrowheads="1"/>
          </p:cNvPicPr>
          <p:nvPr/>
        </p:nvPicPr>
        <p:blipFill>
          <a:blip r:embed="rId2" cstate="print"/>
          <a:srcRect/>
          <a:stretch>
            <a:fillRect/>
          </a:stretch>
        </p:blipFill>
        <p:spPr bwMode="auto">
          <a:xfrm>
            <a:off x="8028384" y="0"/>
            <a:ext cx="661991" cy="980728"/>
          </a:xfrm>
          <a:prstGeom prst="rect">
            <a:avLst/>
          </a:prstGeom>
          <a:noFill/>
        </p:spPr>
      </p:pic>
      <p:pic>
        <p:nvPicPr>
          <p:cNvPr id="1031" name="Picture 7" descr="C:\Users\user\AppData\Local\Microsoft\Windows\Temporary Internet Files\Content.IE5\T9SBNRX9\MP900448178[1].jpg"/>
          <p:cNvPicPr>
            <a:picLocks noChangeAspect="1" noChangeArrowheads="1"/>
          </p:cNvPicPr>
          <p:nvPr/>
        </p:nvPicPr>
        <p:blipFill>
          <a:blip r:embed="rId3" cstate="print"/>
          <a:srcRect/>
          <a:stretch>
            <a:fillRect/>
          </a:stretch>
        </p:blipFill>
        <p:spPr bwMode="auto">
          <a:xfrm>
            <a:off x="179512" y="0"/>
            <a:ext cx="586383" cy="868716"/>
          </a:xfrm>
          <a:prstGeom prst="rect">
            <a:avLst/>
          </a:prstGeom>
          <a:noFill/>
        </p:spPr>
      </p:pic>
      <p:pic>
        <p:nvPicPr>
          <p:cNvPr id="1032" name="Picture 8" descr="C:\Users\user\AppData\Local\Microsoft\Windows\Temporary Internet Files\Content.IE5\T9SBNRX9\MP900448178[1].jpg"/>
          <p:cNvPicPr>
            <a:picLocks noChangeAspect="1" noChangeArrowheads="1"/>
          </p:cNvPicPr>
          <p:nvPr/>
        </p:nvPicPr>
        <p:blipFill>
          <a:blip r:embed="rId4" cstate="print"/>
          <a:srcRect/>
          <a:stretch>
            <a:fillRect/>
          </a:stretch>
        </p:blipFill>
        <p:spPr bwMode="auto">
          <a:xfrm>
            <a:off x="179512" y="6021288"/>
            <a:ext cx="564780" cy="836712"/>
          </a:xfrm>
          <a:prstGeom prst="rect">
            <a:avLst/>
          </a:prstGeom>
          <a:noFill/>
        </p:spPr>
      </p:pic>
      <p:pic>
        <p:nvPicPr>
          <p:cNvPr id="1033" name="Picture 9" descr="C:\Users\user\AppData\Local\Microsoft\Windows\Temporary Internet Files\Content.IE5\T9SBNRX9\MP900448178[1].jpg"/>
          <p:cNvPicPr>
            <a:picLocks noChangeAspect="1" noChangeArrowheads="1"/>
          </p:cNvPicPr>
          <p:nvPr/>
        </p:nvPicPr>
        <p:blipFill>
          <a:blip r:embed="rId4" cstate="print"/>
          <a:srcRect/>
          <a:stretch>
            <a:fillRect/>
          </a:stretch>
        </p:blipFill>
        <p:spPr bwMode="auto">
          <a:xfrm>
            <a:off x="8172400" y="6021288"/>
            <a:ext cx="564781" cy="836712"/>
          </a:xfrm>
          <a:prstGeom prst="rect">
            <a:avLst/>
          </a:prstGeom>
          <a:noFill/>
        </p:spPr>
      </p:pic>
    </p:spTree>
  </p:cSld>
  <p:clrMapOvr>
    <a:masterClrMapping/>
  </p:clrMapOvr>
  <p:transition advTm="67564">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Smoothie tasting moustaches!</a:t>
            </a:r>
            <a:endParaRPr lang="en-CA" dirty="0"/>
          </a:p>
        </p:txBody>
      </p:sp>
      <p:pic>
        <p:nvPicPr>
          <p:cNvPr id="6" name="Picture 5" descr="pix for projects 131.JPG"/>
          <p:cNvPicPr>
            <a:picLocks noChangeAspect="1"/>
          </p:cNvPicPr>
          <p:nvPr/>
        </p:nvPicPr>
        <p:blipFill>
          <a:blip r:embed="rId2" cstate="print"/>
          <a:stretch>
            <a:fillRect/>
          </a:stretch>
        </p:blipFill>
        <p:spPr>
          <a:xfrm flipH="1">
            <a:off x="5364088" y="1556792"/>
            <a:ext cx="3419872" cy="2564904"/>
          </a:xfrm>
          <a:prstGeom prst="rect">
            <a:avLst/>
          </a:prstGeom>
        </p:spPr>
      </p:pic>
      <p:pic>
        <p:nvPicPr>
          <p:cNvPr id="3075" name="Picture 3" descr="C:\Users\user\Pictures\2011-01-15 pix for projects\pix for projects 130.JPG"/>
          <p:cNvPicPr>
            <a:picLocks noChangeAspect="1" noChangeArrowheads="1"/>
          </p:cNvPicPr>
          <p:nvPr/>
        </p:nvPicPr>
        <p:blipFill>
          <a:blip r:embed="rId3" cstate="print"/>
          <a:srcRect/>
          <a:stretch>
            <a:fillRect/>
          </a:stretch>
        </p:blipFill>
        <p:spPr bwMode="auto">
          <a:xfrm>
            <a:off x="4283968" y="3617640"/>
            <a:ext cx="4320480" cy="3240360"/>
          </a:xfrm>
          <a:prstGeom prst="rect">
            <a:avLst/>
          </a:prstGeom>
          <a:noFill/>
        </p:spPr>
      </p:pic>
      <p:pic>
        <p:nvPicPr>
          <p:cNvPr id="3074" name="Picture 2" descr="C:\Users\user\Pictures\2011-01-15 pix for projects\pix for projects 129.JPG"/>
          <p:cNvPicPr>
            <a:picLocks noGrp="1" noChangeAspect="1" noChangeArrowheads="1"/>
          </p:cNvPicPr>
          <p:nvPr>
            <p:ph sz="quarter" idx="1"/>
          </p:nvPr>
        </p:nvPicPr>
        <p:blipFill>
          <a:blip r:embed="rId4" cstate="print"/>
          <a:srcRect/>
          <a:stretch>
            <a:fillRect/>
          </a:stretch>
        </p:blipFill>
        <p:spPr bwMode="auto">
          <a:xfrm>
            <a:off x="251520" y="1984375"/>
            <a:ext cx="5149080" cy="4873625"/>
          </a:xfrm>
          <a:prstGeom prst="rect">
            <a:avLst/>
          </a:prstGeom>
          <a:noFill/>
        </p:spPr>
      </p:pic>
      <p:pic>
        <p:nvPicPr>
          <p:cNvPr id="2050" name="Picture 2" descr="C:\Users\user\AppData\Local\Microsoft\Windows\Temporary Internet Files\Content.IE5\JQTV5JTD\MC900339850[1].wmf"/>
          <p:cNvPicPr>
            <a:picLocks noChangeAspect="1" noChangeArrowheads="1"/>
          </p:cNvPicPr>
          <p:nvPr/>
        </p:nvPicPr>
        <p:blipFill>
          <a:blip r:embed="rId5" cstate="print"/>
          <a:srcRect/>
          <a:stretch>
            <a:fillRect/>
          </a:stretch>
        </p:blipFill>
        <p:spPr bwMode="auto">
          <a:xfrm>
            <a:off x="7020272" y="332656"/>
            <a:ext cx="829361" cy="971093"/>
          </a:xfrm>
          <a:prstGeom prst="rect">
            <a:avLst/>
          </a:prstGeom>
          <a:noFill/>
        </p:spPr>
      </p:pic>
    </p:spTree>
  </p:cSld>
  <p:clrMapOvr>
    <a:masterClrMapping/>
  </p:clrMapOvr>
  <p:transition advTm="13697">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mph" presetSubtype="0" fill="hold" nodeType="clickEffect">
                                  <p:stCondLst>
                                    <p:cond delay="0"/>
                                  </p:stCondLst>
                                  <p:childTnLst>
                                    <p:anim calcmode="discrete" valueType="str">
                                      <p:cBhvr>
                                        <p:cTn id="13" dur="1000" fill="hold"/>
                                        <p:tgtEl>
                                          <p:spTgt spid="3074"/>
                                        </p:tgtEl>
                                        <p:attrNameLst>
                                          <p:attrName>style.visibility</p:attrName>
                                        </p:attrNameLst>
                                      </p:cBhvr>
                                      <p:tavLst>
                                        <p:tav tm="0">
                                          <p:val>
                                            <p:strVal val="hidden"/>
                                          </p:val>
                                        </p:tav>
                                        <p:tav tm="50000">
                                          <p:val>
                                            <p:strVal val="visible"/>
                                          </p:val>
                                        </p:tav>
                                      </p:tavLst>
                                    </p:anim>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Clr clrSpc="rgb">
                                      <p:cBhvr override="childStyle">
                                        <p:cTn id="17" dur="100" fill="hold"/>
                                        <p:tgtEl>
                                          <p:spTgt spid="3075"/>
                                        </p:tgtEl>
                                        <p:attrNameLst>
                                          <p:attrName>style.color</p:attrName>
                                        </p:attrNameLst>
                                      </p:cBhvr>
                                      <p:to>
                                        <a:schemeClr val="accent2"/>
                                      </p:to>
                                    </p:animClr>
                                    <p:animClr clrSpc="rgb">
                                      <p:cBhvr>
                                        <p:cTn id="18" dur="100" fill="hold"/>
                                        <p:tgtEl>
                                          <p:spTgt spid="3075"/>
                                        </p:tgtEl>
                                        <p:attrNameLst>
                                          <p:attrName>fillcolor</p:attrName>
                                        </p:attrNameLst>
                                      </p:cBhvr>
                                      <p:to>
                                        <a:schemeClr val="accent2"/>
                                      </p:to>
                                    </p:animClr>
                                    <p:set>
                                      <p:cBhvr>
                                        <p:cTn id="19" dur="100" fill="hold"/>
                                        <p:tgtEl>
                                          <p:spTgt spid="3075"/>
                                        </p:tgtEl>
                                        <p:attrNameLst>
                                          <p:attrName>fill.type</p:attrName>
                                        </p:attrNameLst>
                                      </p:cBhvr>
                                      <p:to>
                                        <p:strVal val="solid"/>
                                      </p:to>
                                    </p:set>
                                    <p:set>
                                      <p:cBhvr>
                                        <p:cTn id="20" dur="100" fill="hold"/>
                                        <p:tgtEl>
                                          <p:spTgt spid="3075"/>
                                        </p:tgtEl>
                                        <p:attrNameLst>
                                          <p:attrName>fill.on</p:attrName>
                                        </p:attrNameLst>
                                      </p:cBhvr>
                                      <p:to>
                                        <p:strVal val="true"/>
                                      </p:to>
                                    </p:set>
                                    <p:animRot by="120000">
                                      <p:cBhvr>
                                        <p:cTn id="21" dur="100" fill="hold">
                                          <p:stCondLst>
                                            <p:cond delay="0"/>
                                          </p:stCondLst>
                                        </p:cTn>
                                        <p:tgtEl>
                                          <p:spTgt spid="3075"/>
                                        </p:tgtEl>
                                        <p:attrNameLst>
                                          <p:attrName>r</p:attrName>
                                        </p:attrNameLst>
                                      </p:cBhvr>
                                    </p:animRot>
                                    <p:animRot by="-240000">
                                      <p:cBhvr>
                                        <p:cTn id="22" dur="200" fill="hold">
                                          <p:stCondLst>
                                            <p:cond delay="200"/>
                                          </p:stCondLst>
                                        </p:cTn>
                                        <p:tgtEl>
                                          <p:spTgt spid="3075"/>
                                        </p:tgtEl>
                                        <p:attrNameLst>
                                          <p:attrName>r</p:attrName>
                                        </p:attrNameLst>
                                      </p:cBhvr>
                                    </p:animRot>
                                    <p:animRot by="240000">
                                      <p:cBhvr>
                                        <p:cTn id="23" dur="200" fill="hold">
                                          <p:stCondLst>
                                            <p:cond delay="400"/>
                                          </p:stCondLst>
                                        </p:cTn>
                                        <p:tgtEl>
                                          <p:spTgt spid="3075"/>
                                        </p:tgtEl>
                                        <p:attrNameLst>
                                          <p:attrName>r</p:attrName>
                                        </p:attrNameLst>
                                      </p:cBhvr>
                                    </p:animRot>
                                    <p:animRot by="-240000">
                                      <p:cBhvr>
                                        <p:cTn id="24" dur="200" fill="hold">
                                          <p:stCondLst>
                                            <p:cond delay="600"/>
                                          </p:stCondLst>
                                        </p:cTn>
                                        <p:tgtEl>
                                          <p:spTgt spid="3075"/>
                                        </p:tgtEl>
                                        <p:attrNameLst>
                                          <p:attrName>r</p:attrName>
                                        </p:attrNameLst>
                                      </p:cBhvr>
                                    </p:animRot>
                                    <p:animRot by="120000">
                                      <p:cBhvr>
                                        <p:cTn id="25" dur="200" fill="hold">
                                          <p:stCondLst>
                                            <p:cond delay="800"/>
                                          </p:stCondLst>
                                        </p:cTn>
                                        <p:tgtEl>
                                          <p:spTgt spid="307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6"/>
                                        </p:tgtEl>
                                      </p:cBhvr>
                                    </p:animEffect>
                                    <p:animScale>
                                      <p:cBhvr>
                                        <p:cTn id="3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6172200" cy="2053590"/>
          </a:xfrm>
        </p:spPr>
        <p:txBody>
          <a:bodyPr/>
          <a:lstStyle/>
          <a:p>
            <a:pPr algn="ctr"/>
            <a:r>
              <a:rPr lang="en-CA" dirty="0" smtClean="0">
                <a:solidFill>
                  <a:schemeClr val="accent1">
                    <a:lumMod val="60000"/>
                    <a:lumOff val="40000"/>
                  </a:schemeClr>
                </a:solidFill>
              </a:rPr>
              <a:t>Special thanks</a:t>
            </a:r>
            <a:endParaRPr lang="en-CA" dirty="0">
              <a:solidFill>
                <a:schemeClr val="accent1">
                  <a:lumMod val="60000"/>
                  <a:lumOff val="40000"/>
                </a:schemeClr>
              </a:solidFill>
            </a:endParaRPr>
          </a:p>
        </p:txBody>
      </p:sp>
      <p:sp>
        <p:nvSpPr>
          <p:cNvPr id="3" name="Text Placeholder 2"/>
          <p:cNvSpPr>
            <a:spLocks noGrp="1"/>
          </p:cNvSpPr>
          <p:nvPr>
            <p:ph type="body" idx="1"/>
          </p:nvPr>
        </p:nvSpPr>
        <p:spPr>
          <a:xfrm>
            <a:off x="3131840" y="2276872"/>
            <a:ext cx="4896544" cy="2232248"/>
          </a:xfrm>
        </p:spPr>
        <p:txBody>
          <a:bodyPr>
            <a:normAutofit/>
          </a:bodyPr>
          <a:lstStyle/>
          <a:p>
            <a:r>
              <a:rPr lang="en-CA" dirty="0" smtClean="0">
                <a:solidFill>
                  <a:srgbClr val="FF00FF"/>
                </a:solidFill>
              </a:rPr>
              <a:t>Thanks to Curtis Jones for being our taste tester  and for Diane and Mark Jones for letting us destroy their kitchen, eating all of their fruit and drinking  all of their orange juice </a:t>
            </a:r>
          </a:p>
          <a:p>
            <a:endParaRPr lang="en-CA" dirty="0"/>
          </a:p>
        </p:txBody>
      </p:sp>
    </p:spTree>
  </p:cSld>
  <p:clrMapOvr>
    <a:masterClrMapping/>
  </p:clrMapOvr>
  <p:transition advTm="12526">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0"/>
            <a:ext cx="4896544" cy="796950"/>
          </a:xfrm>
        </p:spPr>
        <p:txBody>
          <a:bodyPr/>
          <a:lstStyle/>
          <a:p>
            <a:pPr algn="ctr"/>
            <a:r>
              <a:rPr lang="en-CA" dirty="0" smtClean="0"/>
              <a:t>Explaining</a:t>
            </a:r>
            <a:endParaRPr lang="en-CA" dirty="0"/>
          </a:p>
        </p:txBody>
      </p:sp>
      <p:sp>
        <p:nvSpPr>
          <p:cNvPr id="3" name="Content Placeholder 2"/>
          <p:cNvSpPr>
            <a:spLocks noGrp="1"/>
          </p:cNvSpPr>
          <p:nvPr>
            <p:ph sz="quarter" idx="1"/>
          </p:nvPr>
        </p:nvSpPr>
        <p:spPr>
          <a:xfrm>
            <a:off x="1907704" y="836712"/>
            <a:ext cx="5080992" cy="3240360"/>
          </a:xfrm>
        </p:spPr>
        <p:txBody>
          <a:bodyPr>
            <a:normAutofit/>
          </a:bodyPr>
          <a:lstStyle/>
          <a:p>
            <a:r>
              <a:rPr lang="en-CA" sz="1800" b="1" dirty="0" smtClean="0">
                <a:solidFill>
                  <a:srgbClr val="FF00FF"/>
                </a:solidFill>
                <a:latin typeface="Comic Sans MS" pitchFamily="66" charset="0"/>
              </a:rPr>
              <a:t>For our product testing we decided to test if the magic bullet could prepare any meal in ten seconds or less. So we went to the official magic bullet website and we got some recipes to test.  Then we went through the commercial and we picked out any hidden  messages we could find and we brought you this presentation so enjoy </a:t>
            </a:r>
            <a:r>
              <a:rPr lang="en-CA" sz="1800" b="1" dirty="0" smtClean="0">
                <a:solidFill>
                  <a:srgbClr val="FF00FF"/>
                </a:solidFill>
                <a:latin typeface="Comic Sans MS" pitchFamily="66" charset="0"/>
                <a:sym typeface="Wingdings" pitchFamily="2" charset="2"/>
              </a:rPr>
              <a:t> </a:t>
            </a:r>
            <a:r>
              <a:rPr lang="en-CA" sz="1800" b="1" dirty="0" smtClean="0">
                <a:solidFill>
                  <a:srgbClr val="FF00FF"/>
                </a:solidFill>
                <a:latin typeface="Comic Sans MS" pitchFamily="66" charset="0"/>
              </a:rPr>
              <a:t> </a:t>
            </a:r>
            <a:endParaRPr lang="en-CA" sz="1800" b="1" dirty="0">
              <a:solidFill>
                <a:srgbClr val="FF00FF"/>
              </a:solidFill>
              <a:latin typeface="Comic Sans MS" pitchFamily="66" charset="0"/>
            </a:endParaRPr>
          </a:p>
        </p:txBody>
      </p:sp>
      <p:pic>
        <p:nvPicPr>
          <p:cNvPr id="4" name="Picture 3" descr="pix for projects 194.JPG"/>
          <p:cNvPicPr>
            <a:picLocks noChangeAspect="1"/>
          </p:cNvPicPr>
          <p:nvPr/>
        </p:nvPicPr>
        <p:blipFill>
          <a:blip r:embed="rId2" cstate="print"/>
          <a:stretch>
            <a:fillRect/>
          </a:stretch>
        </p:blipFill>
        <p:spPr>
          <a:xfrm>
            <a:off x="2915816" y="3314141"/>
            <a:ext cx="2376264" cy="3543859"/>
          </a:xfrm>
          <a:prstGeom prst="rect">
            <a:avLst/>
          </a:prstGeom>
        </p:spPr>
      </p:pic>
      <p:sp>
        <p:nvSpPr>
          <p:cNvPr id="5" name="Smiley Face 4"/>
          <p:cNvSpPr/>
          <p:nvPr/>
        </p:nvSpPr>
        <p:spPr>
          <a:xfrm>
            <a:off x="6084168" y="3284984"/>
            <a:ext cx="1080120" cy="9361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2">
                  <a:lumMod val="20000"/>
                  <a:lumOff val="80000"/>
                </a:schemeClr>
              </a:solidFill>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Recipes.</a:t>
            </a:r>
            <a:endParaRPr lang="en-CA" dirty="0"/>
          </a:p>
        </p:txBody>
      </p:sp>
      <p:sp>
        <p:nvSpPr>
          <p:cNvPr id="3" name="Text Placeholder 2"/>
          <p:cNvSpPr>
            <a:spLocks noGrp="1"/>
          </p:cNvSpPr>
          <p:nvPr>
            <p:ph sz="quarter" idx="1"/>
          </p:nvPr>
        </p:nvSpPr>
        <p:spPr/>
        <p:txBody>
          <a:bodyPr/>
          <a:lstStyle/>
          <a:p>
            <a:r>
              <a:rPr lang="en-CA" dirty="0" smtClean="0"/>
              <a:t>Chocolate mousse, Blackberry smoothie, Sorbet, chopped onions and ground coffee beans.</a:t>
            </a:r>
            <a:endParaRPr lang="en-CA" dirty="0"/>
          </a:p>
        </p:txBody>
      </p:sp>
      <p:pic>
        <p:nvPicPr>
          <p:cNvPr id="5" name="Picture 4" descr="pix for projects 157.JPG"/>
          <p:cNvPicPr>
            <a:picLocks noChangeAspect="1"/>
          </p:cNvPicPr>
          <p:nvPr/>
        </p:nvPicPr>
        <p:blipFill>
          <a:blip r:embed="rId2" cstate="print"/>
          <a:stretch>
            <a:fillRect/>
          </a:stretch>
        </p:blipFill>
        <p:spPr>
          <a:xfrm>
            <a:off x="0" y="3861048"/>
            <a:ext cx="3995936" cy="2996952"/>
          </a:xfrm>
          <a:prstGeom prst="rect">
            <a:avLst/>
          </a:prstGeom>
          <a:ln>
            <a:noFill/>
          </a:ln>
          <a:effectLst>
            <a:softEdge rad="112500"/>
          </a:effectLst>
        </p:spPr>
      </p:pic>
      <p:pic>
        <p:nvPicPr>
          <p:cNvPr id="6" name="Picture 5" descr="pix for projects 005.JPG"/>
          <p:cNvPicPr>
            <a:picLocks noChangeAspect="1"/>
          </p:cNvPicPr>
          <p:nvPr/>
        </p:nvPicPr>
        <p:blipFill>
          <a:blip r:embed="rId3" cstate="print"/>
          <a:stretch>
            <a:fillRect/>
          </a:stretch>
        </p:blipFill>
        <p:spPr>
          <a:xfrm>
            <a:off x="3923928" y="4365104"/>
            <a:ext cx="3035829" cy="2276872"/>
          </a:xfrm>
          <a:prstGeom prst="rect">
            <a:avLst/>
          </a:prstGeom>
          <a:ln>
            <a:noFill/>
          </a:ln>
          <a:effectLst>
            <a:softEdge rad="112500"/>
          </a:effectLst>
        </p:spPr>
      </p:pic>
      <p:pic>
        <p:nvPicPr>
          <p:cNvPr id="8" name="Picture 7" descr="pix for projects 123.JPG"/>
          <p:cNvPicPr>
            <a:picLocks noChangeAspect="1"/>
          </p:cNvPicPr>
          <p:nvPr/>
        </p:nvPicPr>
        <p:blipFill>
          <a:blip r:embed="rId4" cstate="print"/>
          <a:stretch>
            <a:fillRect/>
          </a:stretch>
        </p:blipFill>
        <p:spPr>
          <a:xfrm>
            <a:off x="3779912" y="2372883"/>
            <a:ext cx="1512168" cy="2016224"/>
          </a:xfrm>
          <a:prstGeom prst="rect">
            <a:avLst/>
          </a:prstGeom>
          <a:ln>
            <a:noFill/>
          </a:ln>
          <a:effectLst>
            <a:softEdge rad="112500"/>
          </a:effectLst>
        </p:spPr>
      </p:pic>
      <p:pic>
        <p:nvPicPr>
          <p:cNvPr id="9" name="Picture 8" descr="pix for projects 136.JPG"/>
          <p:cNvPicPr>
            <a:picLocks noChangeAspect="1"/>
          </p:cNvPicPr>
          <p:nvPr/>
        </p:nvPicPr>
        <p:blipFill>
          <a:blip r:embed="rId5" cstate="print"/>
          <a:stretch>
            <a:fillRect/>
          </a:stretch>
        </p:blipFill>
        <p:spPr>
          <a:xfrm>
            <a:off x="6732240" y="4437112"/>
            <a:ext cx="1872208" cy="2420888"/>
          </a:xfrm>
          <a:prstGeom prst="rect">
            <a:avLst/>
          </a:prstGeom>
          <a:ln>
            <a:noFill/>
          </a:ln>
          <a:effectLst>
            <a:softEdge rad="112500"/>
          </a:effectLst>
        </p:spPr>
      </p:pic>
      <p:pic>
        <p:nvPicPr>
          <p:cNvPr id="7" name="Picture 6" descr="pix for projects 120.JPG"/>
          <p:cNvPicPr>
            <a:picLocks noChangeAspect="1"/>
          </p:cNvPicPr>
          <p:nvPr/>
        </p:nvPicPr>
        <p:blipFill>
          <a:blip r:embed="rId6" cstate="print"/>
          <a:stretch>
            <a:fillRect/>
          </a:stretch>
        </p:blipFill>
        <p:spPr>
          <a:xfrm>
            <a:off x="6228184" y="2708920"/>
            <a:ext cx="2411760" cy="1808820"/>
          </a:xfrm>
          <a:prstGeom prst="rect">
            <a:avLst/>
          </a:prstGeom>
          <a:ln>
            <a:noFill/>
          </a:ln>
          <a:effectLst>
            <a:softEdge rad="112500"/>
          </a:effectLst>
        </p:spPr>
      </p:pic>
      <p:sp>
        <p:nvSpPr>
          <p:cNvPr id="10" name="TextBox 9"/>
          <p:cNvSpPr txBox="1"/>
          <p:nvPr/>
        </p:nvSpPr>
        <p:spPr>
          <a:xfrm>
            <a:off x="467544" y="3356992"/>
            <a:ext cx="1080120" cy="369332"/>
          </a:xfrm>
          <a:prstGeom prst="rect">
            <a:avLst/>
          </a:prstGeom>
          <a:noFill/>
        </p:spPr>
        <p:txBody>
          <a:bodyPr wrap="square" rtlCol="0">
            <a:spAutoFit/>
          </a:bodyPr>
          <a:lstStyle/>
          <a:p>
            <a:r>
              <a:rPr lang="en-CA" dirty="0" smtClean="0"/>
              <a:t>coffee</a:t>
            </a:r>
            <a:endParaRPr lang="en-CA" dirty="0"/>
          </a:p>
        </p:txBody>
      </p:sp>
      <p:sp>
        <p:nvSpPr>
          <p:cNvPr id="11" name="TextBox 10"/>
          <p:cNvSpPr txBox="1"/>
          <p:nvPr/>
        </p:nvSpPr>
        <p:spPr>
          <a:xfrm>
            <a:off x="2411760" y="3429000"/>
            <a:ext cx="1440160" cy="369332"/>
          </a:xfrm>
          <a:prstGeom prst="rect">
            <a:avLst/>
          </a:prstGeom>
          <a:noFill/>
        </p:spPr>
        <p:txBody>
          <a:bodyPr wrap="square" rtlCol="0">
            <a:spAutoFit/>
          </a:bodyPr>
          <a:lstStyle/>
          <a:p>
            <a:r>
              <a:rPr lang="en-CA" dirty="0" smtClean="0"/>
              <a:t>smoothie</a:t>
            </a:r>
            <a:endParaRPr lang="en-CA" dirty="0"/>
          </a:p>
        </p:txBody>
      </p:sp>
      <p:cxnSp>
        <p:nvCxnSpPr>
          <p:cNvPr id="13" name="Elbow Connector 12"/>
          <p:cNvCxnSpPr>
            <a:endCxn id="11" idx="3"/>
          </p:cNvCxnSpPr>
          <p:nvPr/>
        </p:nvCxnSpPr>
        <p:spPr>
          <a:xfrm>
            <a:off x="3635896" y="3573016"/>
            <a:ext cx="216024" cy="40650"/>
          </a:xfrm>
          <a:prstGeom prst="bentConnector3">
            <a:avLst>
              <a:gd name="adj1" fmla="val 20582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2"/>
          </p:cNvCxnSpPr>
          <p:nvPr/>
        </p:nvCxnSpPr>
        <p:spPr>
          <a:xfrm rot="16200000" flipH="1">
            <a:off x="922240" y="3811688"/>
            <a:ext cx="350748" cy="1800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6096" y="4005064"/>
            <a:ext cx="864096" cy="369332"/>
          </a:xfrm>
          <a:prstGeom prst="rect">
            <a:avLst/>
          </a:prstGeom>
          <a:noFill/>
        </p:spPr>
        <p:txBody>
          <a:bodyPr wrap="square" rtlCol="0">
            <a:spAutoFit/>
          </a:bodyPr>
          <a:lstStyle/>
          <a:p>
            <a:r>
              <a:rPr lang="en-CA" dirty="0" smtClean="0"/>
              <a:t>onion</a:t>
            </a:r>
            <a:endParaRPr lang="en-CA" dirty="0"/>
          </a:p>
        </p:txBody>
      </p:sp>
      <p:cxnSp>
        <p:nvCxnSpPr>
          <p:cNvPr id="18" name="Straight Arrow Connector 17"/>
          <p:cNvCxnSpPr/>
          <p:nvPr/>
        </p:nvCxnSpPr>
        <p:spPr>
          <a:xfrm rot="16200000" flipH="1">
            <a:off x="5940152" y="4365104"/>
            <a:ext cx="36004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20272" y="2564904"/>
            <a:ext cx="1728192" cy="369332"/>
          </a:xfrm>
          <a:prstGeom prst="rect">
            <a:avLst/>
          </a:prstGeom>
          <a:noFill/>
        </p:spPr>
        <p:txBody>
          <a:bodyPr wrap="square" rtlCol="0">
            <a:spAutoFit/>
          </a:bodyPr>
          <a:lstStyle/>
          <a:p>
            <a:r>
              <a:rPr lang="en-CA" dirty="0" smtClean="0"/>
              <a:t>mousse</a:t>
            </a:r>
            <a:endParaRPr lang="en-CA" dirty="0"/>
          </a:p>
        </p:txBody>
      </p:sp>
      <p:sp>
        <p:nvSpPr>
          <p:cNvPr id="20" name="TextBox 19"/>
          <p:cNvSpPr txBox="1"/>
          <p:nvPr/>
        </p:nvSpPr>
        <p:spPr>
          <a:xfrm>
            <a:off x="6948264" y="6525344"/>
            <a:ext cx="1728192" cy="369332"/>
          </a:xfrm>
          <a:prstGeom prst="rect">
            <a:avLst/>
          </a:prstGeom>
          <a:noFill/>
        </p:spPr>
        <p:txBody>
          <a:bodyPr wrap="square" rtlCol="0">
            <a:spAutoFit/>
          </a:bodyPr>
          <a:lstStyle/>
          <a:p>
            <a:r>
              <a:rPr lang="en-CA" dirty="0" smtClean="0"/>
              <a:t>shorbert</a:t>
            </a:r>
            <a:endParaRPr lang="en-CA" dirty="0"/>
          </a:p>
        </p:txBody>
      </p:sp>
    </p:spTree>
  </p:cSld>
  <p:clrMapOvr>
    <a:masterClrMapping/>
  </p:clrMapOvr>
  <p:transition advTm="12215">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mph" presetSubtype="0" fill="hold" nodeType="clickEffect">
                                  <p:stCondLst>
                                    <p:cond delay="0"/>
                                  </p:stCondLst>
                                  <p:childTnLst>
                                    <p:animClr clrSpc="hsl">
                                      <p:cBhvr override="childStyle">
                                        <p:cTn id="14" dur="500" fill="hold"/>
                                        <p:tgtEl>
                                          <p:spTgt spid="6"/>
                                        </p:tgtEl>
                                        <p:attrNameLst>
                                          <p:attrName>style.color</p:attrName>
                                        </p:attrNameLst>
                                      </p:cBhvr>
                                      <p:by>
                                        <p:hsl h="0" s="-70588" l="0"/>
                                      </p:by>
                                    </p:animClr>
                                    <p:animClr clrSpc="hsl">
                                      <p:cBhvr>
                                        <p:cTn id="15" dur="500" fill="hold"/>
                                        <p:tgtEl>
                                          <p:spTgt spid="6"/>
                                        </p:tgtEl>
                                        <p:attrNameLst>
                                          <p:attrName>fillcolor</p:attrName>
                                        </p:attrNameLst>
                                      </p:cBhvr>
                                      <p:by>
                                        <p:hsl h="0" s="-70588" l="0"/>
                                      </p:by>
                                    </p:animClr>
                                    <p:animClr clrSpc="hsl">
                                      <p:cBhvr>
                                        <p:cTn id="16" dur="500" fill="hold"/>
                                        <p:tgtEl>
                                          <p:spTgt spid="6"/>
                                        </p:tgtEl>
                                        <p:attrNameLst>
                                          <p:attrName>stroke.color</p:attrName>
                                        </p:attrNameLst>
                                      </p:cBhvr>
                                      <p:by>
                                        <p:hsl h="0" s="-70588" l="0"/>
                                      </p:by>
                                    </p:animClr>
                                    <p:set>
                                      <p:cBhvr>
                                        <p:cTn id="17" dur="500" fill="hold"/>
                                        <p:tgtEl>
                                          <p:spTgt spid="6"/>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33" presetClass="emph" presetSubtype="0" fill="remove" nodeType="clickEffect">
                                  <p:stCondLst>
                                    <p:cond delay="0"/>
                                  </p:stCondLst>
                                  <p:childTnLst>
                                    <p:animClr clrSpc="rgb">
                                      <p:cBhvr override="childStyle">
                                        <p:cTn id="21" dur="1500" accel="50000" autoRev="1" fill="hold" tmFilter="0, 0; .33333, 1; 1, 1">
                                          <p:stCondLst>
                                            <p:cond delay="0"/>
                                          </p:stCondLst>
                                        </p:cTn>
                                        <p:tgtEl>
                                          <p:spTgt spid="5"/>
                                        </p:tgtEl>
                                        <p:attrNameLst>
                                          <p:attrName>style.color</p:attrName>
                                        </p:attrNameLst>
                                      </p:cBhvr>
                                      <p:to>
                                        <a:schemeClr val="bg1"/>
                                      </p:to>
                                    </p:animClr>
                                    <p:animClr clrSpc="rgb">
                                      <p:cBhvr>
                                        <p:cTn id="22" dur="1500" accel="50000" autoRev="1" fill="hold" tmFilter="0, 0; .33333, 1; 1, 1">
                                          <p:stCondLst>
                                            <p:cond delay="0"/>
                                          </p:stCondLst>
                                        </p:cTn>
                                        <p:tgtEl>
                                          <p:spTgt spid="5"/>
                                        </p:tgtEl>
                                        <p:attrNameLst>
                                          <p:attrName>fillcolor</p:attrName>
                                        </p:attrNameLst>
                                      </p:cBhvr>
                                      <p:to>
                                        <a:schemeClr val="bg1"/>
                                      </p:to>
                                    </p:animClr>
                                    <p:set>
                                      <p:cBhvr>
                                        <p:cTn id="23" dur="3000" fill="hold"/>
                                        <p:tgtEl>
                                          <p:spTgt spid="5"/>
                                        </p:tgtEl>
                                        <p:attrNameLst>
                                          <p:attrName>fill.type</p:attrName>
                                        </p:attrNameLst>
                                      </p:cBhvr>
                                      <p:to>
                                        <p:strVal val="solid"/>
                                      </p:to>
                                    </p:set>
                                    <p:set>
                                      <p:cBhvr>
                                        <p:cTn id="24" dur="3000" fill="hold"/>
                                        <p:tgtEl>
                                          <p:spTgt spid="5"/>
                                        </p:tgtEl>
                                        <p:attrNameLst>
                                          <p:attrName>fill.on</p:attrName>
                                        </p:attrNameLst>
                                      </p:cBhvr>
                                      <p:to>
                                        <p:strVal val="true"/>
                                      </p:to>
                                    </p:set>
                                    <p:animScale>
                                      <p:cBhvr>
                                        <p:cTn id="25" dur="1500" accel="50000" autoRev="1" fill="hold" tmFilter="0, 0; .33333, 1; 1, 1">
                                          <p:stCondLst>
                                            <p:cond delay="0"/>
                                          </p:stCondLst>
                                        </p:cTn>
                                        <p:tgtEl>
                                          <p:spTgt spid="5"/>
                                        </p:tgtEl>
                                      </p:cBhvr>
                                      <p:from x="100000" y="100000"/>
                                      <p:to x="100000" y="140000"/>
                                    </p:animScale>
                                  </p:childTnLst>
                                </p:cTn>
                              </p:par>
                            </p:childTnLst>
                          </p:cTn>
                        </p:par>
                      </p:childTnLst>
                    </p:cTn>
                  </p:par>
                  <p:par>
                    <p:cTn id="26" fill="hold">
                      <p:stCondLst>
                        <p:cond delay="indefinite"/>
                      </p:stCondLst>
                      <p:childTnLst>
                        <p:par>
                          <p:cTn id="27" fill="hold">
                            <p:stCondLst>
                              <p:cond delay="0"/>
                            </p:stCondLst>
                            <p:childTnLst>
                              <p:par>
                                <p:cTn id="28" presetID="35" presetClass="emph" presetSubtype="0" fill="hold" nodeType="clickEffect">
                                  <p:stCondLst>
                                    <p:cond delay="0"/>
                                  </p:stCondLst>
                                  <p:childTnLst>
                                    <p:anim calcmode="discrete" valueType="str">
                                      <p:cBhvr>
                                        <p:cTn id="29"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Clr clrSpc="rgb">
                                      <p:cBhvr override="childStyle">
                                        <p:cTn id="33" dur="100" fill="hold"/>
                                        <p:tgtEl>
                                          <p:spTgt spid="6"/>
                                        </p:tgtEl>
                                        <p:attrNameLst>
                                          <p:attrName>style.color</p:attrName>
                                        </p:attrNameLst>
                                      </p:cBhvr>
                                      <p:to>
                                        <a:schemeClr val="accent2"/>
                                      </p:to>
                                    </p:animClr>
                                    <p:animClr clrSpc="rgb">
                                      <p:cBhvr>
                                        <p:cTn id="34" dur="100" fill="hold"/>
                                        <p:tgtEl>
                                          <p:spTgt spid="6"/>
                                        </p:tgtEl>
                                        <p:attrNameLst>
                                          <p:attrName>fillcolor</p:attrName>
                                        </p:attrNameLst>
                                      </p:cBhvr>
                                      <p:to>
                                        <a:schemeClr val="accent2"/>
                                      </p:to>
                                    </p:animClr>
                                    <p:set>
                                      <p:cBhvr>
                                        <p:cTn id="35" dur="100" fill="hold"/>
                                        <p:tgtEl>
                                          <p:spTgt spid="6"/>
                                        </p:tgtEl>
                                        <p:attrNameLst>
                                          <p:attrName>fill.type</p:attrName>
                                        </p:attrNameLst>
                                      </p:cBhvr>
                                      <p:to>
                                        <p:strVal val="solid"/>
                                      </p:to>
                                    </p:set>
                                    <p:set>
                                      <p:cBhvr>
                                        <p:cTn id="36" dur="100" fill="hold"/>
                                        <p:tgtEl>
                                          <p:spTgt spid="6"/>
                                        </p:tgtEl>
                                        <p:attrNameLst>
                                          <p:attrName>fill.on</p:attrName>
                                        </p:attrNameLst>
                                      </p:cBhvr>
                                      <p:to>
                                        <p:strVal val="true"/>
                                      </p:to>
                                    </p:se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Magic bullet chocolate mousse</a:t>
            </a:r>
            <a:endParaRPr lang="en-CA" dirty="0"/>
          </a:p>
        </p:txBody>
      </p:sp>
      <p:sp>
        <p:nvSpPr>
          <p:cNvPr id="3" name="Content Placeholder 2"/>
          <p:cNvSpPr>
            <a:spLocks noGrp="1"/>
          </p:cNvSpPr>
          <p:nvPr>
            <p:ph sz="quarter" idx="2"/>
          </p:nvPr>
        </p:nvSpPr>
        <p:spPr/>
        <p:txBody>
          <a:bodyPr/>
          <a:lstStyle/>
          <a:p>
            <a:r>
              <a:rPr lang="en-CA" dirty="0" smtClean="0"/>
              <a:t>In 6 seconds this is what it looked like:</a:t>
            </a:r>
            <a:endParaRPr lang="en-CA" dirty="0"/>
          </a:p>
        </p:txBody>
      </p:sp>
      <p:pic>
        <p:nvPicPr>
          <p:cNvPr id="7" name="Content Placeholder 6" descr="recipepage_mousse[1].jpg"/>
          <p:cNvPicPr>
            <a:picLocks noGrp="1" noChangeAspect="1"/>
          </p:cNvPicPr>
          <p:nvPr>
            <p:ph sz="quarter" idx="4"/>
          </p:nvPr>
        </p:nvPicPr>
        <p:blipFill>
          <a:blip r:embed="rId2" cstate="print"/>
          <a:stretch>
            <a:fillRect/>
          </a:stretch>
        </p:blipFill>
        <p:spPr>
          <a:xfrm>
            <a:off x="539552" y="3284984"/>
            <a:ext cx="3231003" cy="32403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 Placeholder 4"/>
          <p:cNvSpPr>
            <a:spLocks noGrp="1"/>
          </p:cNvSpPr>
          <p:nvPr>
            <p:ph type="body" sz="quarter" idx="1"/>
          </p:nvPr>
        </p:nvSpPr>
        <p:spPr/>
        <p:txBody>
          <a:bodyPr/>
          <a:lstStyle/>
          <a:p>
            <a:r>
              <a:rPr lang="en-CA" dirty="0" smtClean="0"/>
              <a:t>Magic Bullet  Commercial</a:t>
            </a:r>
            <a:endParaRPr lang="en-CA" dirty="0"/>
          </a:p>
        </p:txBody>
      </p:sp>
      <p:sp>
        <p:nvSpPr>
          <p:cNvPr id="6" name="Text Placeholder 5"/>
          <p:cNvSpPr>
            <a:spLocks noGrp="1"/>
          </p:cNvSpPr>
          <p:nvPr>
            <p:ph type="body" sz="quarter" idx="3"/>
          </p:nvPr>
        </p:nvSpPr>
        <p:spPr/>
        <p:txBody>
          <a:bodyPr/>
          <a:lstStyle/>
          <a:p>
            <a:r>
              <a:rPr lang="en-CA" dirty="0" smtClean="0"/>
              <a:t>Our Finding</a:t>
            </a:r>
            <a:endParaRPr lang="en-CA" dirty="0"/>
          </a:p>
        </p:txBody>
      </p:sp>
      <p:sp>
        <p:nvSpPr>
          <p:cNvPr id="8" name="TextBox 7"/>
          <p:cNvSpPr txBox="1"/>
          <p:nvPr/>
        </p:nvSpPr>
        <p:spPr>
          <a:xfrm>
            <a:off x="4788024" y="2564904"/>
            <a:ext cx="2952328" cy="923330"/>
          </a:xfrm>
          <a:prstGeom prst="rect">
            <a:avLst/>
          </a:prstGeom>
          <a:noFill/>
        </p:spPr>
        <p:txBody>
          <a:bodyPr wrap="square" rtlCol="0">
            <a:spAutoFit/>
          </a:bodyPr>
          <a:lstStyle/>
          <a:p>
            <a:r>
              <a:rPr lang="en-CA" dirty="0" smtClean="0"/>
              <a:t>In 24 seconds (which is three times as long!) It looked like this </a:t>
            </a:r>
            <a:endParaRPr lang="en-CA" dirty="0"/>
          </a:p>
        </p:txBody>
      </p:sp>
      <p:pic>
        <p:nvPicPr>
          <p:cNvPr id="9" name="Picture 8" descr="pix for projects 170.JPG"/>
          <p:cNvPicPr>
            <a:picLocks noChangeAspect="1"/>
          </p:cNvPicPr>
          <p:nvPr/>
        </p:nvPicPr>
        <p:blipFill>
          <a:blip r:embed="rId3" cstate="print"/>
          <a:stretch>
            <a:fillRect/>
          </a:stretch>
        </p:blipFill>
        <p:spPr>
          <a:xfrm>
            <a:off x="4860032" y="3621021"/>
            <a:ext cx="2427734" cy="3236979"/>
          </a:xfrm>
          <a:prstGeom prst="rect">
            <a:avLst/>
          </a:prstGeom>
          <a:ln>
            <a:noFill/>
          </a:ln>
          <a:effectLst>
            <a:softEdge rad="112500"/>
          </a:effectLst>
        </p:spPr>
      </p:pic>
    </p:spTree>
  </p:cSld>
  <p:clrMapOvr>
    <a:masterClrMapping/>
  </p:clrMapOvr>
  <p:transition advTm="8986">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ix for projects 125.JPG"/>
          <p:cNvPicPr>
            <a:picLocks noChangeAspect="1"/>
          </p:cNvPicPr>
          <p:nvPr/>
        </p:nvPicPr>
        <p:blipFill>
          <a:blip r:embed="rId2" cstate="print"/>
          <a:stretch>
            <a:fillRect/>
          </a:stretch>
        </p:blipFill>
        <p:spPr>
          <a:xfrm>
            <a:off x="3635896" y="4797152"/>
            <a:ext cx="1584176" cy="2060848"/>
          </a:xfrm>
          <a:prstGeom prst="rect">
            <a:avLst/>
          </a:prstGeom>
        </p:spPr>
      </p:pic>
      <p:sp>
        <p:nvSpPr>
          <p:cNvPr id="2" name="Title 1"/>
          <p:cNvSpPr>
            <a:spLocks noGrp="1"/>
          </p:cNvSpPr>
          <p:nvPr>
            <p:ph type="title"/>
          </p:nvPr>
        </p:nvSpPr>
        <p:spPr>
          <a:xfrm>
            <a:off x="467544" y="260648"/>
            <a:ext cx="7543800" cy="795362"/>
          </a:xfrm>
        </p:spPr>
        <p:txBody>
          <a:bodyPr/>
          <a:lstStyle/>
          <a:p>
            <a:r>
              <a:rPr lang="en-CA" dirty="0" smtClean="0"/>
              <a:t>Smoothie yum</a:t>
            </a:r>
            <a:endParaRPr lang="en-CA" dirty="0"/>
          </a:p>
        </p:txBody>
      </p:sp>
      <p:sp>
        <p:nvSpPr>
          <p:cNvPr id="3" name="Content Placeholder 2"/>
          <p:cNvSpPr>
            <a:spLocks noGrp="1"/>
          </p:cNvSpPr>
          <p:nvPr>
            <p:ph sz="quarter" idx="2"/>
          </p:nvPr>
        </p:nvSpPr>
        <p:spPr>
          <a:xfrm>
            <a:off x="467544" y="1916832"/>
            <a:ext cx="3657600" cy="3886200"/>
          </a:xfrm>
        </p:spPr>
        <p:txBody>
          <a:bodyPr>
            <a:normAutofit/>
          </a:bodyPr>
          <a:lstStyle/>
          <a:p>
            <a:r>
              <a:rPr lang="en-CA" sz="1800" b="1" dirty="0" smtClean="0"/>
              <a:t>In 8 seconds it looked like this. (they used ice, bananas (chopped) ‘strawberries and orange juice) all in less than 2 minutes!</a:t>
            </a:r>
            <a:endParaRPr lang="en-CA" sz="1800" b="1" dirty="0"/>
          </a:p>
        </p:txBody>
      </p:sp>
      <p:sp>
        <p:nvSpPr>
          <p:cNvPr id="5" name="Text Placeholder 4"/>
          <p:cNvSpPr>
            <a:spLocks noGrp="1"/>
          </p:cNvSpPr>
          <p:nvPr>
            <p:ph type="body" sz="quarter" idx="1"/>
          </p:nvPr>
        </p:nvSpPr>
        <p:spPr>
          <a:xfrm>
            <a:off x="467544" y="1196752"/>
            <a:ext cx="3657600" cy="658368"/>
          </a:xfrm>
        </p:spPr>
        <p:txBody>
          <a:bodyPr/>
          <a:lstStyle/>
          <a:p>
            <a:r>
              <a:rPr lang="en-CA" dirty="0" smtClean="0"/>
              <a:t>Magic Bullet  Commercial</a:t>
            </a:r>
          </a:p>
          <a:p>
            <a:pPr algn="ctr"/>
            <a:endParaRPr lang="en-CA" dirty="0"/>
          </a:p>
        </p:txBody>
      </p:sp>
      <p:sp>
        <p:nvSpPr>
          <p:cNvPr id="6" name="Text Placeholder 5"/>
          <p:cNvSpPr>
            <a:spLocks noGrp="1"/>
          </p:cNvSpPr>
          <p:nvPr>
            <p:ph type="body" sz="quarter" idx="3"/>
          </p:nvPr>
        </p:nvSpPr>
        <p:spPr>
          <a:xfrm>
            <a:off x="4355976" y="1196752"/>
            <a:ext cx="3657600" cy="658368"/>
          </a:xfrm>
        </p:spPr>
        <p:txBody>
          <a:bodyPr/>
          <a:lstStyle/>
          <a:p>
            <a:r>
              <a:rPr lang="en-CA" dirty="0" smtClean="0"/>
              <a:t>Our findings </a:t>
            </a:r>
            <a:endParaRPr lang="en-CA" dirty="0"/>
          </a:p>
        </p:txBody>
      </p:sp>
      <p:sp>
        <p:nvSpPr>
          <p:cNvPr id="9" name="Content Placeholder 8"/>
          <p:cNvSpPr>
            <a:spLocks noGrp="1"/>
          </p:cNvSpPr>
          <p:nvPr>
            <p:ph sz="quarter" idx="4"/>
          </p:nvPr>
        </p:nvSpPr>
        <p:spPr>
          <a:xfrm>
            <a:off x="4355976" y="1916832"/>
            <a:ext cx="3657600" cy="3886200"/>
          </a:xfrm>
        </p:spPr>
        <p:txBody>
          <a:bodyPr>
            <a:normAutofit/>
          </a:bodyPr>
          <a:lstStyle/>
          <a:p>
            <a:r>
              <a:rPr lang="en-CA" sz="1800" b="1" dirty="0" smtClean="0"/>
              <a:t>Before even using the magic bullet we had to manually chop the bananas, uses 3 big ice cubes, and had to get all the fruit and juice. This took a total of 12.41 minutes from start to finish (including the 24 seconds it took to actually make the smoothie in the magic bullet</a:t>
            </a:r>
            <a:endParaRPr lang="en-CA" sz="1800" b="1" dirty="0"/>
          </a:p>
        </p:txBody>
      </p:sp>
      <p:pic>
        <p:nvPicPr>
          <p:cNvPr id="10" name="Picture 9" descr="recipepage_smoothie[1].jpg"/>
          <p:cNvPicPr>
            <a:picLocks noChangeAspect="1"/>
          </p:cNvPicPr>
          <p:nvPr/>
        </p:nvPicPr>
        <p:blipFill>
          <a:blip r:embed="rId3" cstate="print"/>
          <a:stretch>
            <a:fillRect/>
          </a:stretch>
        </p:blipFill>
        <p:spPr>
          <a:xfrm>
            <a:off x="611560" y="3356992"/>
            <a:ext cx="2448272" cy="19708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descr="pix for projects 124.JPG"/>
          <p:cNvPicPr>
            <a:picLocks noChangeAspect="1"/>
          </p:cNvPicPr>
          <p:nvPr/>
        </p:nvPicPr>
        <p:blipFill>
          <a:blip r:embed="rId4" cstate="print"/>
          <a:stretch>
            <a:fillRect/>
          </a:stretch>
        </p:blipFill>
        <p:spPr>
          <a:xfrm>
            <a:off x="6084168" y="4437112"/>
            <a:ext cx="2031690" cy="2420888"/>
          </a:xfrm>
          <a:prstGeom prst="rect">
            <a:avLst/>
          </a:prstGeom>
        </p:spPr>
      </p:pic>
    </p:spTree>
  </p:cSld>
  <p:clrMapOvr>
    <a:masterClrMapping/>
  </p:clrMapOvr>
  <p:transition advTm="38594">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x for projects 139.JPG"/>
          <p:cNvPicPr>
            <a:picLocks noChangeAspect="1"/>
          </p:cNvPicPr>
          <p:nvPr/>
        </p:nvPicPr>
        <p:blipFill>
          <a:blip r:embed="rId2" cstate="print"/>
          <a:stretch>
            <a:fillRect/>
          </a:stretch>
        </p:blipFill>
        <p:spPr>
          <a:xfrm>
            <a:off x="4860032" y="4941168"/>
            <a:ext cx="2555776" cy="1916832"/>
          </a:xfrm>
          <a:prstGeom prst="rect">
            <a:avLst/>
          </a:prstGeom>
        </p:spPr>
      </p:pic>
      <p:pic>
        <p:nvPicPr>
          <p:cNvPr id="7" name="Picture 6" descr="Sorbet_TS[1].jpg"/>
          <p:cNvPicPr>
            <a:picLocks noChangeAspect="1"/>
          </p:cNvPicPr>
          <p:nvPr/>
        </p:nvPicPr>
        <p:blipFill>
          <a:blip r:embed="rId3" cstate="print"/>
          <a:stretch>
            <a:fillRect/>
          </a:stretch>
        </p:blipFill>
        <p:spPr>
          <a:xfrm>
            <a:off x="395536" y="4077072"/>
            <a:ext cx="3384376" cy="2538282"/>
          </a:xfrm>
          <a:prstGeom prst="rect">
            <a:avLst/>
          </a:prstGeom>
        </p:spPr>
      </p:pic>
      <p:sp>
        <p:nvSpPr>
          <p:cNvPr id="2" name="Title 1"/>
          <p:cNvSpPr>
            <a:spLocks noGrp="1"/>
          </p:cNvSpPr>
          <p:nvPr>
            <p:ph type="title"/>
          </p:nvPr>
        </p:nvSpPr>
        <p:spPr/>
        <p:txBody>
          <a:bodyPr/>
          <a:lstStyle/>
          <a:p>
            <a:pPr algn="ctr"/>
            <a:r>
              <a:rPr lang="en-CA" dirty="0" smtClean="0"/>
              <a:t>Sorbet</a:t>
            </a:r>
            <a:endParaRPr lang="en-CA" dirty="0"/>
          </a:p>
        </p:txBody>
      </p:sp>
      <p:sp>
        <p:nvSpPr>
          <p:cNvPr id="3" name="Content Placeholder 2"/>
          <p:cNvSpPr>
            <a:spLocks noGrp="1"/>
          </p:cNvSpPr>
          <p:nvPr>
            <p:ph sz="quarter" idx="2"/>
          </p:nvPr>
        </p:nvSpPr>
        <p:spPr/>
        <p:txBody>
          <a:bodyPr>
            <a:normAutofit/>
          </a:bodyPr>
          <a:lstStyle/>
          <a:p>
            <a:r>
              <a:rPr lang="en-CA" sz="1800" b="1" dirty="0" smtClean="0"/>
              <a:t>In 8 seconds the commercial stated it would look like this using frozen fruit and juice</a:t>
            </a:r>
          </a:p>
          <a:p>
            <a:r>
              <a:rPr lang="en-CA" sz="1800" b="1" dirty="0" smtClean="0"/>
              <a:t>(normally orange juice)</a:t>
            </a:r>
          </a:p>
        </p:txBody>
      </p:sp>
      <p:sp>
        <p:nvSpPr>
          <p:cNvPr id="4" name="Content Placeholder 3"/>
          <p:cNvSpPr>
            <a:spLocks noGrp="1"/>
          </p:cNvSpPr>
          <p:nvPr>
            <p:ph sz="quarter" idx="4"/>
          </p:nvPr>
        </p:nvSpPr>
        <p:spPr/>
        <p:txBody>
          <a:bodyPr/>
          <a:lstStyle/>
          <a:p>
            <a:r>
              <a:rPr lang="en-CA" sz="1800" b="1" dirty="0" smtClean="0"/>
              <a:t>While for the commercial it took 8 seconds it took us 40 seconds to recreate it... Almost... we had to substitute the frozen fruits with cold refrigerated fruit</a:t>
            </a:r>
            <a:r>
              <a:rPr lang="en-CA" dirty="0" smtClean="0"/>
              <a:t>. And ice cubes were still whole</a:t>
            </a:r>
            <a:r>
              <a:rPr lang="en-CA" dirty="0" smtClean="0">
                <a:sym typeface="Wingdings" pitchFamily="2" charset="2"/>
              </a:rPr>
              <a:t> !!!!!</a:t>
            </a:r>
            <a:r>
              <a:rPr lang="en-CA" dirty="0" smtClean="0"/>
              <a:t> </a:t>
            </a:r>
            <a:endParaRPr lang="en-CA" dirty="0"/>
          </a:p>
        </p:txBody>
      </p:sp>
      <p:sp>
        <p:nvSpPr>
          <p:cNvPr id="5" name="Text Placeholder 4"/>
          <p:cNvSpPr>
            <a:spLocks noGrp="1"/>
          </p:cNvSpPr>
          <p:nvPr>
            <p:ph type="body" sz="quarter" idx="1"/>
          </p:nvPr>
        </p:nvSpPr>
        <p:spPr>
          <a:xfrm>
            <a:off x="467544" y="1556792"/>
            <a:ext cx="3657600" cy="658368"/>
          </a:xfrm>
        </p:spPr>
        <p:txBody>
          <a:bodyPr/>
          <a:lstStyle/>
          <a:p>
            <a:r>
              <a:rPr lang="en-CA" dirty="0" smtClean="0"/>
              <a:t>Magic Bullet  Commercial</a:t>
            </a:r>
          </a:p>
          <a:p>
            <a:endParaRPr lang="en-CA" dirty="0"/>
          </a:p>
        </p:txBody>
      </p:sp>
      <p:sp>
        <p:nvSpPr>
          <p:cNvPr id="6" name="Text Placeholder 5"/>
          <p:cNvSpPr>
            <a:spLocks noGrp="1"/>
          </p:cNvSpPr>
          <p:nvPr>
            <p:ph type="body" sz="quarter" idx="3"/>
          </p:nvPr>
        </p:nvSpPr>
        <p:spPr/>
        <p:txBody>
          <a:bodyPr/>
          <a:lstStyle/>
          <a:p>
            <a:r>
              <a:rPr lang="en-CA" dirty="0" smtClean="0"/>
              <a:t>Our findings</a:t>
            </a:r>
            <a:endParaRPr lang="en-CA" dirty="0"/>
          </a:p>
        </p:txBody>
      </p:sp>
    </p:spTree>
  </p:cSld>
  <p:clrMapOvr>
    <a:masterClrMapping/>
  </p:clrMapOvr>
  <p:transition advTm="15366">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CALWXKHO.jpg"/>
          <p:cNvPicPr>
            <a:picLocks noChangeAspect="1"/>
          </p:cNvPicPr>
          <p:nvPr/>
        </p:nvPicPr>
        <p:blipFill>
          <a:blip r:embed="rId2" cstate="print"/>
          <a:stretch>
            <a:fillRect/>
          </a:stretch>
        </p:blipFill>
        <p:spPr>
          <a:xfrm>
            <a:off x="323528" y="4365104"/>
            <a:ext cx="3024336" cy="24928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title"/>
          </p:nvPr>
        </p:nvSpPr>
        <p:spPr/>
        <p:txBody>
          <a:bodyPr/>
          <a:lstStyle/>
          <a:p>
            <a:r>
              <a:rPr lang="en-CA" dirty="0" smtClean="0"/>
              <a:t>Ground Coffee</a:t>
            </a:r>
            <a:endParaRPr lang="en-CA" dirty="0"/>
          </a:p>
        </p:txBody>
      </p:sp>
      <p:sp>
        <p:nvSpPr>
          <p:cNvPr id="3" name="Content Placeholder 2"/>
          <p:cNvSpPr>
            <a:spLocks noGrp="1"/>
          </p:cNvSpPr>
          <p:nvPr>
            <p:ph sz="quarter" idx="2"/>
          </p:nvPr>
        </p:nvSpPr>
        <p:spPr/>
        <p:txBody>
          <a:bodyPr/>
          <a:lstStyle/>
          <a:p>
            <a:r>
              <a:rPr lang="en-CA" dirty="0" smtClean="0">
                <a:solidFill>
                  <a:schemeClr val="accent1">
                    <a:lumMod val="75000"/>
                  </a:schemeClr>
                </a:solidFill>
              </a:rPr>
              <a:t>“Perfectly ground coffee beans in less than 4 seconds” this is what the commercial says for the magic bullet</a:t>
            </a:r>
            <a:endParaRPr lang="en-CA" dirty="0">
              <a:solidFill>
                <a:schemeClr val="accent1">
                  <a:lumMod val="75000"/>
                </a:schemeClr>
              </a:solidFill>
            </a:endParaRPr>
          </a:p>
        </p:txBody>
      </p:sp>
      <p:sp>
        <p:nvSpPr>
          <p:cNvPr id="5" name="Text Placeholder 4"/>
          <p:cNvSpPr>
            <a:spLocks noGrp="1"/>
          </p:cNvSpPr>
          <p:nvPr>
            <p:ph type="body" sz="quarter" idx="1"/>
          </p:nvPr>
        </p:nvSpPr>
        <p:spPr/>
        <p:txBody>
          <a:bodyPr/>
          <a:lstStyle/>
          <a:p>
            <a:r>
              <a:rPr lang="en-CA" dirty="0" smtClean="0"/>
              <a:t>Magic Bullet  Commercial</a:t>
            </a:r>
          </a:p>
          <a:p>
            <a:endParaRPr lang="en-CA" dirty="0"/>
          </a:p>
        </p:txBody>
      </p:sp>
      <p:sp>
        <p:nvSpPr>
          <p:cNvPr id="6" name="Text Placeholder 5"/>
          <p:cNvSpPr>
            <a:spLocks noGrp="1"/>
          </p:cNvSpPr>
          <p:nvPr>
            <p:ph type="body" sz="quarter" idx="3"/>
          </p:nvPr>
        </p:nvSpPr>
        <p:spPr/>
        <p:txBody>
          <a:bodyPr/>
          <a:lstStyle/>
          <a:p>
            <a:r>
              <a:rPr lang="en-CA" dirty="0" smtClean="0"/>
              <a:t>Our Findings</a:t>
            </a:r>
            <a:endParaRPr lang="en-CA" dirty="0"/>
          </a:p>
        </p:txBody>
      </p:sp>
      <p:pic>
        <p:nvPicPr>
          <p:cNvPr id="8" name="Picture 7" descr="pix for projects 154.JPG"/>
          <p:cNvPicPr>
            <a:picLocks noChangeAspect="1"/>
          </p:cNvPicPr>
          <p:nvPr/>
        </p:nvPicPr>
        <p:blipFill>
          <a:blip r:embed="rId3" cstate="print"/>
          <a:stretch>
            <a:fillRect/>
          </a:stretch>
        </p:blipFill>
        <p:spPr>
          <a:xfrm>
            <a:off x="6588224" y="3861048"/>
            <a:ext cx="2555776" cy="2996952"/>
          </a:xfrm>
          <a:prstGeom prst="rect">
            <a:avLst/>
          </a:prstGeom>
          <a:ln>
            <a:noFill/>
          </a:ln>
          <a:effectLst>
            <a:softEdge rad="112500"/>
          </a:effectLst>
        </p:spPr>
      </p:pic>
      <p:sp>
        <p:nvSpPr>
          <p:cNvPr id="4" name="Content Placeholder 3"/>
          <p:cNvSpPr>
            <a:spLocks noGrp="1"/>
          </p:cNvSpPr>
          <p:nvPr>
            <p:ph sz="quarter" idx="4"/>
          </p:nvPr>
        </p:nvSpPr>
        <p:spPr/>
        <p:txBody>
          <a:bodyPr/>
          <a:lstStyle/>
          <a:p>
            <a:r>
              <a:rPr lang="en-CA" dirty="0" smtClean="0">
                <a:solidFill>
                  <a:schemeClr val="accent1">
                    <a:lumMod val="75000"/>
                  </a:schemeClr>
                </a:solidFill>
              </a:rPr>
              <a:t>Took about 16 seconds and we could still see whole coffee beans. This doesn't live up to its expectations</a:t>
            </a:r>
            <a:endParaRPr lang="en-CA" dirty="0">
              <a:solidFill>
                <a:schemeClr val="accent1">
                  <a:lumMod val="75000"/>
                </a:schemeClr>
              </a:solidFill>
            </a:endParaRPr>
          </a:p>
        </p:txBody>
      </p:sp>
      <p:pic>
        <p:nvPicPr>
          <p:cNvPr id="9" name="Picture 8" descr="pix for projects 155.JPG"/>
          <p:cNvPicPr>
            <a:picLocks noChangeAspect="1"/>
          </p:cNvPicPr>
          <p:nvPr/>
        </p:nvPicPr>
        <p:blipFill>
          <a:blip r:embed="rId4" cstate="print"/>
          <a:stretch>
            <a:fillRect/>
          </a:stretch>
        </p:blipFill>
        <p:spPr>
          <a:xfrm>
            <a:off x="4067944" y="4293096"/>
            <a:ext cx="2435763" cy="2348880"/>
          </a:xfrm>
          <a:prstGeom prst="rect">
            <a:avLst/>
          </a:prstGeom>
          <a:ln>
            <a:noFill/>
          </a:ln>
          <a:effectLst>
            <a:softEdge rad="112500"/>
          </a:effectLst>
        </p:spPr>
      </p:pic>
    </p:spTree>
  </p:cSld>
  <p:clrMapOvr>
    <a:masterClrMapping/>
  </p:clrMapOvr>
  <p:transition advTm="15272">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x for projects 005.JPG"/>
          <p:cNvPicPr>
            <a:picLocks noChangeAspect="1"/>
          </p:cNvPicPr>
          <p:nvPr/>
        </p:nvPicPr>
        <p:blipFill>
          <a:blip r:embed="rId2" cstate="print"/>
          <a:stretch>
            <a:fillRect/>
          </a:stretch>
        </p:blipFill>
        <p:spPr>
          <a:xfrm>
            <a:off x="4644008" y="4509120"/>
            <a:ext cx="1835696" cy="2348880"/>
          </a:xfrm>
          <a:prstGeom prst="rect">
            <a:avLst/>
          </a:prstGeom>
        </p:spPr>
      </p:pic>
      <p:pic>
        <p:nvPicPr>
          <p:cNvPr id="9" name="Picture 8" descr="pix for projects 002.JPG"/>
          <p:cNvPicPr>
            <a:picLocks noChangeAspect="1"/>
          </p:cNvPicPr>
          <p:nvPr/>
        </p:nvPicPr>
        <p:blipFill>
          <a:blip r:embed="rId3" cstate="print"/>
          <a:stretch>
            <a:fillRect/>
          </a:stretch>
        </p:blipFill>
        <p:spPr>
          <a:xfrm>
            <a:off x="6084168" y="4149080"/>
            <a:ext cx="2819805" cy="2708920"/>
          </a:xfrm>
          <a:prstGeom prst="rect">
            <a:avLst/>
          </a:prstGeom>
        </p:spPr>
      </p:pic>
      <p:sp>
        <p:nvSpPr>
          <p:cNvPr id="2" name="Title 1"/>
          <p:cNvSpPr>
            <a:spLocks noGrp="1"/>
          </p:cNvSpPr>
          <p:nvPr>
            <p:ph type="title"/>
          </p:nvPr>
        </p:nvSpPr>
        <p:spPr/>
        <p:txBody>
          <a:bodyPr/>
          <a:lstStyle/>
          <a:p>
            <a:pPr algn="ctr"/>
            <a:r>
              <a:rPr lang="en-CA" b="1" dirty="0" smtClean="0"/>
              <a:t>Chopped onion</a:t>
            </a:r>
            <a:endParaRPr lang="en-CA" b="1" dirty="0"/>
          </a:p>
        </p:txBody>
      </p:sp>
      <p:sp>
        <p:nvSpPr>
          <p:cNvPr id="3" name="Content Placeholder 2"/>
          <p:cNvSpPr>
            <a:spLocks noGrp="1"/>
          </p:cNvSpPr>
          <p:nvPr>
            <p:ph sz="quarter" idx="2"/>
          </p:nvPr>
        </p:nvSpPr>
        <p:spPr/>
        <p:txBody>
          <a:bodyPr/>
          <a:lstStyle/>
          <a:p>
            <a:r>
              <a:rPr lang="en-CA" dirty="0" smtClean="0"/>
              <a:t>Made in  3 seconds makes the onion chopped to perfection </a:t>
            </a:r>
            <a:endParaRPr lang="en-CA" dirty="0"/>
          </a:p>
        </p:txBody>
      </p:sp>
      <p:sp>
        <p:nvSpPr>
          <p:cNvPr id="4" name="Content Placeholder 3"/>
          <p:cNvSpPr>
            <a:spLocks noGrp="1"/>
          </p:cNvSpPr>
          <p:nvPr>
            <p:ph sz="quarter" idx="4"/>
          </p:nvPr>
        </p:nvSpPr>
        <p:spPr/>
        <p:txBody>
          <a:bodyPr/>
          <a:lstStyle/>
          <a:p>
            <a:r>
              <a:rPr lang="en-CA" sz="1800" b="1" dirty="0" smtClean="0">
                <a:solidFill>
                  <a:srgbClr val="FFFFFF"/>
                </a:solidFill>
              </a:rPr>
              <a:t>This didn't even chop onions we did a side by side test and it took us 1 min and 25 seconds to chop manually and the magic bullet pureed it in 13 seconds </a:t>
            </a:r>
            <a:r>
              <a:rPr lang="en-CA" dirty="0" smtClean="0"/>
              <a:t>. </a:t>
            </a:r>
            <a:endParaRPr lang="en-CA" dirty="0"/>
          </a:p>
        </p:txBody>
      </p:sp>
      <p:sp>
        <p:nvSpPr>
          <p:cNvPr id="5" name="Text Placeholder 4"/>
          <p:cNvSpPr>
            <a:spLocks noGrp="1"/>
          </p:cNvSpPr>
          <p:nvPr>
            <p:ph type="body" sz="quarter" idx="1"/>
          </p:nvPr>
        </p:nvSpPr>
        <p:spPr/>
        <p:txBody>
          <a:bodyPr/>
          <a:lstStyle/>
          <a:p>
            <a:r>
              <a:rPr lang="en-CA" dirty="0" smtClean="0"/>
              <a:t>Magic Bullet  Commercial</a:t>
            </a:r>
          </a:p>
          <a:p>
            <a:endParaRPr lang="en-CA" dirty="0"/>
          </a:p>
        </p:txBody>
      </p:sp>
      <p:sp>
        <p:nvSpPr>
          <p:cNvPr id="6" name="Text Placeholder 5"/>
          <p:cNvSpPr>
            <a:spLocks noGrp="1"/>
          </p:cNvSpPr>
          <p:nvPr>
            <p:ph type="body" sz="quarter" idx="3"/>
          </p:nvPr>
        </p:nvSpPr>
        <p:spPr/>
        <p:txBody>
          <a:bodyPr/>
          <a:lstStyle/>
          <a:p>
            <a:r>
              <a:rPr lang="en-CA" dirty="0" smtClean="0"/>
              <a:t>Our findings </a:t>
            </a:r>
            <a:endParaRPr lang="en-CA" dirty="0"/>
          </a:p>
        </p:txBody>
      </p:sp>
      <p:pic>
        <p:nvPicPr>
          <p:cNvPr id="7" name="Picture 6" descr="imagesCANJ6VF7.jpg"/>
          <p:cNvPicPr>
            <a:picLocks noChangeAspect="1"/>
          </p:cNvPicPr>
          <p:nvPr/>
        </p:nvPicPr>
        <p:blipFill>
          <a:blip r:embed="rId4" cstate="print"/>
          <a:stretch>
            <a:fillRect/>
          </a:stretch>
        </p:blipFill>
        <p:spPr>
          <a:xfrm>
            <a:off x="827584" y="3573016"/>
            <a:ext cx="2304256" cy="2743162"/>
          </a:xfrm>
          <a:prstGeom prst="rect">
            <a:avLst/>
          </a:prstGeom>
        </p:spPr>
      </p:pic>
      <p:pic>
        <p:nvPicPr>
          <p:cNvPr id="11" name="Picture 10" descr="pix for projects 007.JPG"/>
          <p:cNvPicPr>
            <a:picLocks noChangeAspect="1"/>
          </p:cNvPicPr>
          <p:nvPr/>
        </p:nvPicPr>
        <p:blipFill>
          <a:blip r:embed="rId5" cstate="print"/>
          <a:stretch>
            <a:fillRect/>
          </a:stretch>
        </p:blipFill>
        <p:spPr>
          <a:xfrm>
            <a:off x="3203848" y="4653136"/>
            <a:ext cx="1512168" cy="2204864"/>
          </a:xfrm>
          <a:prstGeom prst="rect">
            <a:avLst/>
          </a:prstGeom>
        </p:spPr>
      </p:pic>
    </p:spTree>
  </p:cSld>
  <p:clrMapOvr>
    <a:masterClrMapping/>
  </p:clrMapOvr>
  <p:transition advTm="15880">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Coffee mug</a:t>
            </a:r>
            <a:endParaRPr lang="en-CA" dirty="0"/>
          </a:p>
        </p:txBody>
      </p:sp>
      <p:pic>
        <p:nvPicPr>
          <p:cNvPr id="2050" name="Picture 2" descr="C:\Users\user\Pictures\2011-01-15 pix for projects\pix for projects 158.JPG"/>
          <p:cNvPicPr>
            <a:picLocks noGrp="1" noChangeAspect="1" noChangeArrowheads="1"/>
          </p:cNvPicPr>
          <p:nvPr>
            <p:ph sz="quarter" idx="1"/>
          </p:nvPr>
        </p:nvPicPr>
        <p:blipFill>
          <a:blip r:embed="rId2" cstate="print"/>
          <a:srcRect/>
          <a:stretch>
            <a:fillRect/>
          </a:stretch>
        </p:blipFill>
        <p:spPr bwMode="auto">
          <a:xfrm>
            <a:off x="941916" y="1600200"/>
            <a:ext cx="6498167" cy="4873625"/>
          </a:xfrm>
          <a:prstGeom prst="rect">
            <a:avLst/>
          </a:prstGeom>
          <a:noFill/>
        </p:spPr>
      </p:pic>
    </p:spTree>
  </p:cSld>
  <p:clrMapOvr>
    <a:masterClrMapping/>
  </p:clrMapOvr>
  <p:transition advTm="9875">
    <p:wheel spokes="8"/>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5">
      <a:dk1>
        <a:sysClr val="windowText" lastClr="000000"/>
      </a:dk1>
      <a:lt1>
        <a:srgbClr val="00FF00"/>
      </a:lt1>
      <a:dk2>
        <a:srgbClr val="000000"/>
      </a:dk2>
      <a:lt2>
        <a:srgbClr val="00FF00"/>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4843</TotalTime>
  <Words>611</Words>
  <Application>Microsoft Office PowerPoint</Application>
  <PresentationFormat>On-screen Show (4:3)</PresentationFormat>
  <Paragraphs>49</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Oriel</vt:lpstr>
      <vt:lpstr>The Magic bullet</vt:lpstr>
      <vt:lpstr>Explaining</vt:lpstr>
      <vt:lpstr>Recipes.</vt:lpstr>
      <vt:lpstr>Magic bullet chocolate mousse</vt:lpstr>
      <vt:lpstr>Smoothie yum</vt:lpstr>
      <vt:lpstr>Sorbet</vt:lpstr>
      <vt:lpstr>Ground Coffee</vt:lpstr>
      <vt:lpstr>Chopped onion</vt:lpstr>
      <vt:lpstr>Coffee mug</vt:lpstr>
      <vt:lpstr>What they don't want you to know</vt:lpstr>
      <vt:lpstr>Smoothie tasting moustaches!</vt:lpstr>
      <vt:lpstr>Special 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Magic bullet</dc:title>
  <dc:creator>user</dc:creator>
  <cp:lastModifiedBy>user</cp:lastModifiedBy>
  <cp:revision>67</cp:revision>
  <dcterms:created xsi:type="dcterms:W3CDTF">2011-01-15T14:54:46Z</dcterms:created>
  <dcterms:modified xsi:type="dcterms:W3CDTF">2011-01-19T11:29:56Z</dcterms:modified>
</cp:coreProperties>
</file>