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4" r:id="rId3"/>
    <p:sldId id="265" r:id="rId4"/>
    <p:sldId id="259" r:id="rId5"/>
    <p:sldId id="257" r:id="rId6"/>
    <p:sldId id="258" r:id="rId7"/>
    <p:sldId id="262" r:id="rId8"/>
    <p:sldId id="260" r:id="rId9"/>
    <p:sldId id="261" r:id="rId10"/>
    <p:sldId id="266"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FA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4660"/>
  </p:normalViewPr>
  <p:slideViewPr>
    <p:cSldViewPr>
      <p:cViewPr>
        <p:scale>
          <a:sx n="69" d="100"/>
          <a:sy n="69" d="100"/>
        </p:scale>
        <p:origin x="-1152"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957AB-3A9F-4ED3-9CF6-B5C0DDDF9383}" type="datetimeFigureOut">
              <a:rPr lang="en-CA" smtClean="0"/>
              <a:pPr/>
              <a:t>17/12/2012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E8317-6F31-4F6F-A3E0-ECB3F6411B46}"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positive </a:t>
            </a:r>
            <a:endParaRPr lang="en-CA" dirty="0"/>
          </a:p>
        </p:txBody>
      </p:sp>
      <p:sp>
        <p:nvSpPr>
          <p:cNvPr id="4" name="Slide Number Placeholder 3"/>
          <p:cNvSpPr>
            <a:spLocks noGrp="1"/>
          </p:cNvSpPr>
          <p:nvPr>
            <p:ph type="sldNum" sz="quarter" idx="10"/>
          </p:nvPr>
        </p:nvSpPr>
        <p:spPr/>
        <p:txBody>
          <a:bodyPr/>
          <a:lstStyle/>
          <a:p>
            <a:fld id="{7F2E8317-6F31-4F6F-A3E0-ECB3F6411B46}" type="slidenum">
              <a:rPr lang="en-CA" smtClean="0"/>
              <a:pPr/>
              <a:t>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7387808-F557-458E-86B8-5938F232180D}" type="datetimeFigureOut">
              <a:rPr lang="en-CA" smtClean="0"/>
              <a:pPr/>
              <a:t>17/12/2012</a:t>
            </a:fld>
            <a:endParaRPr lang="en-C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C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C6EA797-C194-4EF7-B12F-0877403FBEC8}" type="slidenum">
              <a:rPr lang="en-CA" smtClean="0"/>
              <a:pPr/>
              <a:t>‹#›</a:t>
            </a:fld>
            <a:endParaRPr lang="en-CA"/>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387808-F557-458E-86B8-5938F232180D}" type="datetimeFigureOut">
              <a:rPr lang="en-CA" smtClean="0"/>
              <a:pPr/>
              <a:t>17/12/2012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C6EA797-C194-4EF7-B12F-0877403FBEC8}" type="slidenum">
              <a:rPr lang="en-CA" smtClean="0"/>
              <a:pPr/>
              <a:t>‹#›</a:t>
            </a:fld>
            <a:endParaRPr lang="en-CA"/>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387808-F557-458E-86B8-5938F232180D}" type="datetimeFigureOut">
              <a:rPr lang="en-CA" smtClean="0"/>
              <a:pPr/>
              <a:t>17/12/2012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C6EA797-C194-4EF7-B12F-0877403FBEC8}" type="slidenum">
              <a:rPr lang="en-CA" smtClean="0"/>
              <a:pPr/>
              <a:t>‹#›</a:t>
            </a:fld>
            <a:endParaRPr lang="en-CA"/>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7387808-F557-458E-86B8-5938F232180D}" type="datetimeFigureOut">
              <a:rPr lang="en-CA" smtClean="0"/>
              <a:pPr/>
              <a:t>17/12/2012</a:t>
            </a:fld>
            <a:endParaRPr lang="en-CA"/>
          </a:p>
        </p:txBody>
      </p:sp>
      <p:sp>
        <p:nvSpPr>
          <p:cNvPr id="5" name="Footer Placeholder 4"/>
          <p:cNvSpPr>
            <a:spLocks noGrp="1"/>
          </p:cNvSpPr>
          <p:nvPr>
            <p:ph type="ftr" sz="quarter" idx="11"/>
          </p:nvPr>
        </p:nvSpPr>
        <p:spPr>
          <a:xfrm>
            <a:off x="457200" y="6480969"/>
            <a:ext cx="4260056" cy="300831"/>
          </a:xfrm>
        </p:spPr>
        <p:txBody>
          <a:bodyPr/>
          <a:lstStyle/>
          <a:p>
            <a:endParaRPr lang="en-CA"/>
          </a:p>
        </p:txBody>
      </p:sp>
      <p:sp>
        <p:nvSpPr>
          <p:cNvPr id="6" name="Slide Number Placeholder 5"/>
          <p:cNvSpPr>
            <a:spLocks noGrp="1"/>
          </p:cNvSpPr>
          <p:nvPr>
            <p:ph type="sldNum" sz="quarter" idx="12"/>
          </p:nvPr>
        </p:nvSpPr>
        <p:spPr/>
        <p:txBody>
          <a:bodyPr/>
          <a:lstStyle/>
          <a:p>
            <a:fld id="{6C6EA797-C194-4EF7-B12F-0877403FBEC8}" type="slidenum">
              <a:rPr lang="en-CA" smtClean="0"/>
              <a:pPr/>
              <a:t>‹#›</a:t>
            </a:fld>
            <a:endParaRPr lang="en-CA"/>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7387808-F557-458E-86B8-5938F232180D}" type="datetimeFigureOut">
              <a:rPr lang="en-CA" smtClean="0"/>
              <a:pPr/>
              <a:t>17/12/2012</a:t>
            </a:fld>
            <a:endParaRPr lang="en-CA"/>
          </a:p>
        </p:txBody>
      </p:sp>
      <p:sp>
        <p:nvSpPr>
          <p:cNvPr id="5" name="Footer Placeholder 4"/>
          <p:cNvSpPr>
            <a:spLocks noGrp="1"/>
          </p:cNvSpPr>
          <p:nvPr>
            <p:ph type="ftr" sz="quarter" idx="11"/>
          </p:nvPr>
        </p:nvSpPr>
        <p:spPr>
          <a:xfrm>
            <a:off x="2619376" y="6480969"/>
            <a:ext cx="4260056" cy="300831"/>
          </a:xfrm>
        </p:spPr>
        <p:txBody>
          <a:bodyPr/>
          <a:lstStyle/>
          <a:p>
            <a:endParaRPr lang="en-CA"/>
          </a:p>
        </p:txBody>
      </p:sp>
      <p:sp>
        <p:nvSpPr>
          <p:cNvPr id="6" name="Slide Number Placeholder 5"/>
          <p:cNvSpPr>
            <a:spLocks noGrp="1"/>
          </p:cNvSpPr>
          <p:nvPr>
            <p:ph type="sldNum" sz="quarter" idx="12"/>
          </p:nvPr>
        </p:nvSpPr>
        <p:spPr>
          <a:xfrm>
            <a:off x="8451056" y="809624"/>
            <a:ext cx="502920" cy="300831"/>
          </a:xfrm>
        </p:spPr>
        <p:txBody>
          <a:bodyPr/>
          <a:lstStyle/>
          <a:p>
            <a:fld id="{6C6EA797-C194-4EF7-B12F-0877403FBEC8}" type="slidenum">
              <a:rPr lang="en-CA" smtClean="0"/>
              <a:pPr/>
              <a:t>‹#›</a:t>
            </a:fld>
            <a:endParaRPr lang="en-C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7387808-F557-458E-86B8-5938F232180D}" type="datetimeFigureOut">
              <a:rPr lang="en-CA" smtClean="0"/>
              <a:pPr/>
              <a:t>17/12/2012</a:t>
            </a:fld>
            <a:endParaRPr lang="en-CA"/>
          </a:p>
        </p:txBody>
      </p:sp>
      <p:sp>
        <p:nvSpPr>
          <p:cNvPr id="6" name="Footer Placeholder 5"/>
          <p:cNvSpPr>
            <a:spLocks noGrp="1"/>
          </p:cNvSpPr>
          <p:nvPr>
            <p:ph type="ftr" sz="quarter" idx="11"/>
          </p:nvPr>
        </p:nvSpPr>
        <p:spPr>
          <a:xfrm>
            <a:off x="457200" y="6480969"/>
            <a:ext cx="4260056" cy="301752"/>
          </a:xfrm>
        </p:spPr>
        <p:txBody>
          <a:bodyPr/>
          <a:lstStyle/>
          <a:p>
            <a:endParaRPr lang="en-CA"/>
          </a:p>
        </p:txBody>
      </p:sp>
      <p:sp>
        <p:nvSpPr>
          <p:cNvPr id="7" name="Slide Number Placeholder 6"/>
          <p:cNvSpPr>
            <a:spLocks noGrp="1"/>
          </p:cNvSpPr>
          <p:nvPr>
            <p:ph type="sldNum" sz="quarter" idx="12"/>
          </p:nvPr>
        </p:nvSpPr>
        <p:spPr>
          <a:xfrm>
            <a:off x="7589520" y="6480969"/>
            <a:ext cx="502920" cy="301752"/>
          </a:xfrm>
        </p:spPr>
        <p:txBody>
          <a:bodyPr/>
          <a:lstStyle/>
          <a:p>
            <a:fld id="{6C6EA797-C194-4EF7-B12F-0877403FBEC8}" type="slidenum">
              <a:rPr lang="en-CA" smtClean="0"/>
              <a:pPr/>
              <a:t>‹#›</a:t>
            </a:fld>
            <a:endParaRPr lang="en-CA"/>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7387808-F557-458E-86B8-5938F232180D}" type="datetimeFigureOut">
              <a:rPr lang="en-CA" smtClean="0"/>
              <a:pPr/>
              <a:t>17/12/2012</a:t>
            </a:fld>
            <a:endParaRPr lang="en-CA"/>
          </a:p>
        </p:txBody>
      </p:sp>
      <p:sp>
        <p:nvSpPr>
          <p:cNvPr id="8" name="Footer Placeholder 7"/>
          <p:cNvSpPr>
            <a:spLocks noGrp="1"/>
          </p:cNvSpPr>
          <p:nvPr>
            <p:ph type="ftr" sz="quarter" idx="11"/>
          </p:nvPr>
        </p:nvSpPr>
        <p:spPr>
          <a:xfrm>
            <a:off x="457200" y="6480969"/>
            <a:ext cx="4261104" cy="301752"/>
          </a:xfrm>
        </p:spPr>
        <p:txBody>
          <a:bodyPr/>
          <a:lstStyle/>
          <a:p>
            <a:endParaRPr lang="en-C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C6EA797-C194-4EF7-B12F-0877403FBEC8}"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387808-F557-458E-86B8-5938F232180D}" type="datetimeFigureOut">
              <a:rPr lang="en-CA" smtClean="0"/>
              <a:pPr/>
              <a:t>17/12/2012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C6EA797-C194-4EF7-B12F-0877403FBEC8}" type="slidenum">
              <a:rPr lang="en-CA" smtClean="0"/>
              <a:pPr/>
              <a:t>‹#›</a:t>
            </a:fld>
            <a:endParaRPr lang="en-CA"/>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7387808-F557-458E-86B8-5938F232180D}" type="datetimeFigureOut">
              <a:rPr lang="en-CA" smtClean="0"/>
              <a:pPr/>
              <a:t>17/12/2012</a:t>
            </a:fld>
            <a:endParaRPr lang="en-CA"/>
          </a:p>
        </p:txBody>
      </p:sp>
      <p:sp>
        <p:nvSpPr>
          <p:cNvPr id="3" name="Footer Placeholder 2"/>
          <p:cNvSpPr>
            <a:spLocks noGrp="1"/>
          </p:cNvSpPr>
          <p:nvPr>
            <p:ph type="ftr" sz="quarter" idx="11"/>
          </p:nvPr>
        </p:nvSpPr>
        <p:spPr>
          <a:xfrm>
            <a:off x="457200" y="6481890"/>
            <a:ext cx="4260056" cy="300831"/>
          </a:xfrm>
        </p:spPr>
        <p:txBody>
          <a:bodyPr/>
          <a:lstStyle/>
          <a:p>
            <a:endParaRPr lang="en-CA"/>
          </a:p>
        </p:txBody>
      </p:sp>
      <p:sp>
        <p:nvSpPr>
          <p:cNvPr id="4" name="Slide Number Placeholder 3"/>
          <p:cNvSpPr>
            <a:spLocks noGrp="1"/>
          </p:cNvSpPr>
          <p:nvPr>
            <p:ph type="sldNum" sz="quarter" idx="12"/>
          </p:nvPr>
        </p:nvSpPr>
        <p:spPr>
          <a:xfrm>
            <a:off x="7589520" y="6480969"/>
            <a:ext cx="502920" cy="301752"/>
          </a:xfrm>
        </p:spPr>
        <p:txBody>
          <a:bodyPr/>
          <a:lstStyle/>
          <a:p>
            <a:fld id="{6C6EA797-C194-4EF7-B12F-0877403FBEC8}" type="slidenum">
              <a:rPr lang="en-CA" smtClean="0"/>
              <a:pPr/>
              <a:t>‹#›</a:t>
            </a:fld>
            <a:endParaRPr lang="en-CA"/>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7387808-F557-458E-86B8-5938F232180D}" type="datetimeFigureOut">
              <a:rPr lang="en-CA" smtClean="0"/>
              <a:pPr/>
              <a:t>17/12/2012</a:t>
            </a:fld>
            <a:endParaRPr lang="en-C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C6EA797-C194-4EF7-B12F-0877403FBEC8}"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7387808-F557-458E-86B8-5938F232180D}" type="datetimeFigureOut">
              <a:rPr lang="en-CA" smtClean="0"/>
              <a:pPr/>
              <a:t>17/12/2012</a:t>
            </a:fld>
            <a:endParaRPr lang="en-C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C6EA797-C194-4EF7-B12F-0877403FBEC8}"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FACE"/>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7387808-F557-458E-86B8-5938F232180D}" type="datetimeFigureOut">
              <a:rPr lang="en-CA" smtClean="0"/>
              <a:pPr/>
              <a:t>17/12/2012</a:t>
            </a:fld>
            <a:endParaRPr lang="en-C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C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C6EA797-C194-4EF7-B12F-0877403FBEC8}"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OVMX1F0rNl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OVMX1F0rNl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FACE"/>
            </a:gs>
            <a:gs pos="5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
            <a:ext cx="8062912" cy="2420888"/>
          </a:xfrm>
        </p:spPr>
        <p:txBody>
          <a:bodyPr>
            <a:noAutofit/>
          </a:bodyPr>
          <a:lstStyle/>
          <a:p>
            <a:pPr algn="ctr"/>
            <a:r>
              <a:rPr lang="en-CA" sz="5000" b="1" i="1" dirty="0" smtClean="0"/>
              <a:t>Bounty Paper Towel </a:t>
            </a:r>
            <a:r>
              <a:rPr lang="en-CA" sz="5000" b="1" i="1" dirty="0" smtClean="0">
                <a:solidFill>
                  <a:schemeClr val="bg1"/>
                </a:solidFill>
              </a:rPr>
              <a:t>vs.</a:t>
            </a:r>
            <a:r>
              <a:rPr lang="en-CA" sz="5000" b="1" i="1" dirty="0" smtClean="0"/>
              <a:t> White Swan Paper Towel</a:t>
            </a:r>
            <a:endParaRPr lang="en-CA" sz="5000" b="1" i="1" dirty="0"/>
          </a:p>
        </p:txBody>
      </p:sp>
      <p:sp>
        <p:nvSpPr>
          <p:cNvPr id="3" name="Subtitle 2"/>
          <p:cNvSpPr>
            <a:spLocks noGrp="1"/>
          </p:cNvSpPr>
          <p:nvPr>
            <p:ph type="subTitle" idx="1"/>
          </p:nvPr>
        </p:nvSpPr>
        <p:spPr>
          <a:xfrm>
            <a:off x="395536" y="6165304"/>
            <a:ext cx="8062912" cy="504056"/>
          </a:xfrm>
        </p:spPr>
        <p:txBody>
          <a:bodyPr>
            <a:normAutofit lnSpcReduction="10000"/>
          </a:bodyPr>
          <a:lstStyle/>
          <a:p>
            <a:r>
              <a:rPr lang="en-CA" sz="2800" b="1" i="1" dirty="0" smtClean="0"/>
              <a:t>Presentation By: Rachel Martin &amp; Olivia Elliott</a:t>
            </a:r>
            <a:endParaRPr lang="en-CA" sz="2800" b="1" i="1" dirty="0"/>
          </a:p>
        </p:txBody>
      </p:sp>
      <p:pic>
        <p:nvPicPr>
          <p:cNvPr id="1026" name="Picture 2" descr="C:\Users\Rachel\Pictures\2012-11-26\104.JPG"/>
          <p:cNvPicPr>
            <a:picLocks noChangeAspect="1" noChangeArrowheads="1"/>
          </p:cNvPicPr>
          <p:nvPr/>
        </p:nvPicPr>
        <p:blipFill>
          <a:blip r:embed="rId2" cstate="print"/>
          <a:srcRect l="6383" t="17500" r="6383" b="7500"/>
          <a:stretch>
            <a:fillRect/>
          </a:stretch>
        </p:blipFill>
        <p:spPr bwMode="auto">
          <a:xfrm rot="5400000">
            <a:off x="4788024" y="2996952"/>
            <a:ext cx="2880320" cy="2448272"/>
          </a:xfrm>
          <a:prstGeom prst="rect">
            <a:avLst/>
          </a:prstGeom>
          <a:ln w="228600" cap="sq" cmpd="thickThin">
            <a:solidFill>
              <a:srgbClr val="000000"/>
            </a:solidFill>
            <a:prstDash val="solid"/>
            <a:miter lim="800000"/>
          </a:ln>
          <a:effectLst>
            <a:innerShdw blurRad="76200">
              <a:srgbClr val="000000"/>
            </a:innerShdw>
          </a:effectLst>
        </p:spPr>
      </p:pic>
      <p:pic>
        <p:nvPicPr>
          <p:cNvPr id="1027" name="Picture 3" descr="C:\Users\Rachel\Pictures\2012-11-25\162.JPG"/>
          <p:cNvPicPr>
            <a:picLocks noChangeAspect="1" noChangeArrowheads="1"/>
          </p:cNvPicPr>
          <p:nvPr/>
        </p:nvPicPr>
        <p:blipFill>
          <a:blip r:embed="rId3" cstate="print"/>
          <a:srcRect l="15000" t="16854" r="20000" b="13626"/>
          <a:stretch>
            <a:fillRect/>
          </a:stretch>
        </p:blipFill>
        <p:spPr bwMode="auto">
          <a:xfrm>
            <a:off x="1187624" y="2780928"/>
            <a:ext cx="2304256" cy="2924632"/>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851920" y="3573016"/>
            <a:ext cx="792088" cy="646331"/>
          </a:xfrm>
          <a:prstGeom prst="rect">
            <a:avLst/>
          </a:prstGeom>
          <a:noFill/>
        </p:spPr>
        <p:txBody>
          <a:bodyPr wrap="square" rtlCol="0">
            <a:spAutoFit/>
          </a:bodyPr>
          <a:lstStyle/>
          <a:p>
            <a:r>
              <a:rPr lang="en-CA" sz="3600" i="1" dirty="0" smtClean="0">
                <a:solidFill>
                  <a:srgbClr val="0070C0"/>
                </a:solidFill>
              </a:rPr>
              <a:t>vs.</a:t>
            </a:r>
            <a:endParaRPr lang="en-CA" sz="3600" i="1" dirty="0">
              <a:solidFill>
                <a:srgbClr val="0070C0"/>
              </a:solidFill>
            </a:endParaRPr>
          </a:p>
        </p:txBody>
      </p:sp>
    </p:spTree>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Comparison</a:t>
            </a:r>
            <a:endParaRPr lang="en-US" dirty="0"/>
          </a:p>
        </p:txBody>
      </p:sp>
      <p:sp>
        <p:nvSpPr>
          <p:cNvPr id="3" name="Text Placeholder 2"/>
          <p:cNvSpPr>
            <a:spLocks noGrp="1"/>
          </p:cNvSpPr>
          <p:nvPr>
            <p:ph type="body" idx="1"/>
          </p:nvPr>
        </p:nvSpPr>
        <p:spPr>
          <a:xfrm>
            <a:off x="381000" y="1633536"/>
            <a:ext cx="7287344" cy="2299520"/>
          </a:xfrm>
        </p:spPr>
        <p:txBody>
          <a:bodyPr>
            <a:normAutofit/>
          </a:bodyPr>
          <a:lstStyle/>
          <a:p>
            <a:pPr>
              <a:buFont typeface="Arial" pitchFamily="34" charset="0"/>
              <a:buChar char="•"/>
            </a:pPr>
            <a:r>
              <a:rPr lang="en-US" dirty="0" smtClean="0"/>
              <a:t> 2 rolls of Bounty White Paper Towels cost $5.99.  Each roll consisted of 44 sheets.  This works out to </a:t>
            </a:r>
            <a:r>
              <a:rPr lang="en-US" b="1" dirty="0" smtClean="0">
                <a:solidFill>
                  <a:srgbClr val="FF0000"/>
                </a:solidFill>
              </a:rPr>
              <a:t>$0.068 per sheet</a:t>
            </a:r>
            <a:r>
              <a:rPr lang="en-US" dirty="0" smtClean="0"/>
              <a:t>.</a:t>
            </a:r>
          </a:p>
          <a:p>
            <a:pPr>
              <a:buFont typeface="Arial" pitchFamily="34" charset="0"/>
              <a:buChar char="•"/>
            </a:pPr>
            <a:endParaRPr lang="en-US" dirty="0" smtClean="0"/>
          </a:p>
          <a:p>
            <a:pPr>
              <a:buFont typeface="Arial" pitchFamily="34" charset="0"/>
              <a:buChar char="•"/>
            </a:pPr>
            <a:r>
              <a:rPr lang="en-US" dirty="0" smtClean="0"/>
              <a:t>2 rolls of White Swan Paper Towels cost $2.99.  Each roll consisted of 45 sheets.  This worked out to </a:t>
            </a:r>
            <a:r>
              <a:rPr lang="en-US" b="1" dirty="0" smtClean="0">
                <a:solidFill>
                  <a:srgbClr val="FF0000"/>
                </a:solidFill>
              </a:rPr>
              <a:t>$0.033 per sheet</a:t>
            </a:r>
            <a:r>
              <a:rPr lang="en-US" b="1" dirty="0" smtClean="0">
                <a:solidFill>
                  <a:schemeClr val="tx1"/>
                </a:solidFill>
              </a:rPr>
              <a:t>.</a:t>
            </a:r>
            <a:endParaRPr lang="en-US" b="1" dirty="0" smtClean="0">
              <a:solidFill>
                <a:srgbClr val="FF0000"/>
              </a:solidFill>
            </a:endParaRPr>
          </a:p>
          <a:p>
            <a:pPr>
              <a:buFont typeface="Arial" pitchFamily="34" charset="0"/>
              <a:buChar char="•"/>
            </a:pPr>
            <a:endParaRPr lang="en-US" dirty="0"/>
          </a:p>
        </p:txBody>
      </p:sp>
      <p:sp>
        <p:nvSpPr>
          <p:cNvPr id="4" name="TextBox 3"/>
          <p:cNvSpPr txBox="1"/>
          <p:nvPr/>
        </p:nvSpPr>
        <p:spPr>
          <a:xfrm>
            <a:off x="1979712" y="5085184"/>
            <a:ext cx="4824536" cy="1200329"/>
          </a:xfrm>
          <a:prstGeom prst="rect">
            <a:avLst/>
          </a:prstGeom>
          <a:noFill/>
        </p:spPr>
        <p:txBody>
          <a:bodyPr wrap="square" rtlCol="0">
            <a:spAutoFit/>
          </a:bodyPr>
          <a:lstStyle/>
          <a:p>
            <a:pPr algn="ctr"/>
            <a:r>
              <a:rPr lang="en-US" sz="2400" b="1" dirty="0" smtClean="0">
                <a:solidFill>
                  <a:srgbClr val="FFFF00"/>
                </a:solidFill>
              </a:rPr>
              <a:t>As you can see, Bounty Paper Towels cost twice as much as White Swan Paper Towels.</a:t>
            </a:r>
            <a:endParaRPr lang="en-US" sz="2400" b="1" dirty="0">
              <a:solidFill>
                <a:srgbClr val="FFFF00"/>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239000" cy="1362075"/>
          </a:xfrm>
        </p:spPr>
        <p:txBody>
          <a:bodyPr>
            <a:normAutofit/>
          </a:bodyPr>
          <a:lstStyle/>
          <a:p>
            <a:pPr algn="ctr"/>
            <a:r>
              <a:rPr lang="en-CA" sz="4400" dirty="0" smtClean="0"/>
              <a:t>In Conclusion....</a:t>
            </a:r>
            <a:endParaRPr lang="en-CA" sz="4400" dirty="0"/>
          </a:p>
        </p:txBody>
      </p:sp>
      <p:sp>
        <p:nvSpPr>
          <p:cNvPr id="3" name="Text Placeholder 2"/>
          <p:cNvSpPr>
            <a:spLocks noGrp="1"/>
          </p:cNvSpPr>
          <p:nvPr>
            <p:ph type="body" idx="1"/>
          </p:nvPr>
        </p:nvSpPr>
        <p:spPr>
          <a:xfrm>
            <a:off x="395536" y="1412776"/>
            <a:ext cx="7935416" cy="2286000"/>
          </a:xfrm>
        </p:spPr>
        <p:txBody>
          <a:bodyPr>
            <a:normAutofit fontScale="85000" lnSpcReduction="10000"/>
          </a:bodyPr>
          <a:lstStyle/>
          <a:p>
            <a:pPr>
              <a:buFont typeface="Arial" pitchFamily="34" charset="0"/>
              <a:buChar char="•"/>
            </a:pPr>
            <a:r>
              <a:rPr lang="en-CA" sz="1800" b="1" i="1" dirty="0" smtClean="0">
                <a:solidFill>
                  <a:srgbClr val="FFFF00"/>
                </a:solidFill>
                <a:latin typeface="Century Gothic" pitchFamily="34" charset="0"/>
              </a:rPr>
              <a:t>We </a:t>
            </a:r>
            <a:r>
              <a:rPr lang="en-CA" sz="1800" b="1" i="1" dirty="0" smtClean="0">
                <a:solidFill>
                  <a:srgbClr val="FFFF00"/>
                </a:solidFill>
                <a:latin typeface="Century Gothic" pitchFamily="34" charset="0"/>
              </a:rPr>
              <a:t>conclude</a:t>
            </a:r>
            <a:r>
              <a:rPr lang="en-CA" sz="1800" b="1" i="1" dirty="0" smtClean="0">
                <a:solidFill>
                  <a:srgbClr val="FFFF00"/>
                </a:solidFill>
                <a:latin typeface="Century Gothic" pitchFamily="34" charset="0"/>
              </a:rPr>
              <a:t> </a:t>
            </a:r>
            <a:r>
              <a:rPr lang="en-CA" sz="1800" b="1" i="1" dirty="0" smtClean="0">
                <a:solidFill>
                  <a:srgbClr val="FFFF00"/>
                </a:solidFill>
                <a:latin typeface="Century Gothic" pitchFamily="34" charset="0"/>
              </a:rPr>
              <a:t>that Bounty paper towel was more of an efficient paper towel than White Swan. </a:t>
            </a:r>
            <a:r>
              <a:rPr lang="en-CA" sz="1800" b="1" i="1" dirty="0" smtClean="0">
                <a:solidFill>
                  <a:srgbClr val="FFFF00"/>
                </a:solidFill>
                <a:latin typeface="Century Gothic" pitchFamily="34" charset="0"/>
              </a:rPr>
              <a:t> It costs twice as much and thus consumers should expect twice the performance.  Due to it’s improved efficiency, the consumer will save time using Bounty over a bargain brand, but will ultimately save little </a:t>
            </a:r>
            <a:r>
              <a:rPr lang="en-CA" sz="1800" b="1" i="1" dirty="0" smtClean="0">
                <a:solidFill>
                  <a:srgbClr val="FFFF00"/>
                </a:solidFill>
                <a:latin typeface="Century Gothic" pitchFamily="34" charset="0"/>
              </a:rPr>
              <a:t>financially.</a:t>
            </a:r>
            <a:r>
              <a:rPr lang="en-CA" sz="1800" b="1" i="1" dirty="0" smtClean="0">
                <a:solidFill>
                  <a:srgbClr val="FFFF00"/>
                </a:solidFill>
                <a:latin typeface="Century Gothic" pitchFamily="34" charset="0"/>
              </a:rPr>
              <a:t> </a:t>
            </a:r>
          </a:p>
          <a:p>
            <a:pPr>
              <a:buFont typeface="Arial" pitchFamily="34" charset="0"/>
              <a:buChar char="•"/>
            </a:pPr>
            <a:r>
              <a:rPr lang="en-CA" sz="1800" b="1" i="1" dirty="0" smtClean="0">
                <a:solidFill>
                  <a:srgbClr val="FFFF00"/>
                </a:solidFill>
                <a:latin typeface="Century Gothic" pitchFamily="34" charset="0"/>
              </a:rPr>
              <a:t> After the testing, we conclude that the commercial itself didn’t mislead the consumer much, but it didn’t tell the complete story either. The commercial </a:t>
            </a:r>
            <a:r>
              <a:rPr lang="en-CA" sz="1800" b="1" i="1" dirty="0" smtClean="0">
                <a:solidFill>
                  <a:srgbClr val="FFFF00"/>
                </a:solidFill>
                <a:latin typeface="Century Gothic" pitchFamily="34" charset="0"/>
              </a:rPr>
              <a:t>stated </a:t>
            </a:r>
            <a:r>
              <a:rPr lang="en-CA" sz="1800" b="1" i="1" dirty="0" smtClean="0">
                <a:solidFill>
                  <a:srgbClr val="FFFF00"/>
                </a:solidFill>
                <a:latin typeface="Century Gothic" pitchFamily="34" charset="0"/>
              </a:rPr>
              <a:t>that Bounty </a:t>
            </a:r>
            <a:r>
              <a:rPr lang="en-CA" sz="1800" b="1" i="1" dirty="0" smtClean="0">
                <a:solidFill>
                  <a:srgbClr val="FFFF00"/>
                </a:solidFill>
                <a:latin typeface="Century Gothic" pitchFamily="34" charset="0"/>
              </a:rPr>
              <a:t>paper towels, </a:t>
            </a:r>
            <a:r>
              <a:rPr lang="en-CA" sz="1800" b="1" i="1" dirty="0" smtClean="0">
                <a:solidFill>
                  <a:srgbClr val="FFFF00"/>
                </a:solidFill>
                <a:latin typeface="Century Gothic" pitchFamily="34" charset="0"/>
              </a:rPr>
              <a:t>are the</a:t>
            </a:r>
            <a:r>
              <a:rPr lang="en-CA" sz="1800" b="1" i="1" dirty="0" smtClean="0">
                <a:solidFill>
                  <a:srgbClr val="FFFF00"/>
                </a:solidFill>
                <a:latin typeface="Century Gothic" pitchFamily="34" charset="0"/>
              </a:rPr>
              <a:t>” Quicker picker upper” </a:t>
            </a:r>
            <a:r>
              <a:rPr lang="en-CA" sz="1800" b="1" i="1" dirty="0" smtClean="0">
                <a:solidFill>
                  <a:srgbClr val="FFFF00"/>
                </a:solidFill>
                <a:latin typeface="Century Gothic" pitchFamily="34" charset="0"/>
              </a:rPr>
              <a:t>and indeed our </a:t>
            </a:r>
            <a:r>
              <a:rPr lang="en-CA" sz="1800" b="1" i="1" dirty="0" smtClean="0">
                <a:solidFill>
                  <a:srgbClr val="FFFF00"/>
                </a:solidFill>
                <a:latin typeface="Century Gothic" pitchFamily="34" charset="0"/>
              </a:rPr>
              <a:t>tests proved that </a:t>
            </a:r>
            <a:r>
              <a:rPr lang="en-CA" sz="1800" b="1" i="1" dirty="0" smtClean="0">
                <a:solidFill>
                  <a:srgbClr val="FFFF00"/>
                </a:solidFill>
                <a:latin typeface="Century Gothic" pitchFamily="34" charset="0"/>
              </a:rPr>
              <a:t>the company can continue to confidently make this claim. </a:t>
            </a:r>
          </a:p>
          <a:p>
            <a:pPr algn="ctr"/>
            <a:r>
              <a:rPr lang="en-CA" sz="1800" b="1" i="1" dirty="0" smtClean="0">
                <a:solidFill>
                  <a:srgbClr val="FF0000"/>
                </a:solidFill>
                <a:latin typeface="Century Gothic" pitchFamily="34" charset="0"/>
              </a:rPr>
              <a:t>“</a:t>
            </a:r>
            <a:r>
              <a:rPr lang="en-CA" sz="1800" b="1" i="1" dirty="0" smtClean="0">
                <a:solidFill>
                  <a:srgbClr val="FF0000"/>
                </a:solidFill>
                <a:latin typeface="Century Gothic" pitchFamily="34" charset="0"/>
              </a:rPr>
              <a:t>Why use more when you can use less?” Use Bounty!</a:t>
            </a:r>
            <a:endParaRPr lang="en-CA" sz="1800" b="1" i="1" dirty="0">
              <a:solidFill>
                <a:srgbClr val="FF0000"/>
              </a:solidFill>
              <a:latin typeface="Century Gothic" pitchFamily="34" charset="0"/>
            </a:endParaRPr>
          </a:p>
        </p:txBody>
      </p:sp>
      <p:pic>
        <p:nvPicPr>
          <p:cNvPr id="4" name="Picture 3" descr="C:\Users\Rachel\Pictures\2012-11-25\162.JPG"/>
          <p:cNvPicPr>
            <a:picLocks noChangeAspect="1" noChangeArrowheads="1"/>
          </p:cNvPicPr>
          <p:nvPr/>
        </p:nvPicPr>
        <p:blipFill>
          <a:blip r:embed="rId2" cstate="print"/>
          <a:srcRect l="15000" t="16854" r="20000" b="13626"/>
          <a:stretch>
            <a:fillRect/>
          </a:stretch>
        </p:blipFill>
        <p:spPr bwMode="auto">
          <a:xfrm>
            <a:off x="3203848" y="4221088"/>
            <a:ext cx="1793653" cy="2276560"/>
          </a:xfrm>
          <a:prstGeom prst="rect">
            <a:avLst/>
          </a:prstGeom>
          <a:ln w="228600" cap="sq" cmpd="thickThin">
            <a:solidFill>
              <a:srgbClr val="000000"/>
            </a:solidFill>
            <a:prstDash val="solid"/>
            <a:miter lim="800000"/>
          </a:ln>
          <a:effectLst>
            <a:innerShdw blurRad="76200">
              <a:srgbClr val="000000"/>
            </a:innerShdw>
          </a:effectLst>
        </p:spPr>
      </p:pic>
      <p:sp>
        <p:nvSpPr>
          <p:cNvPr id="5" name="Rounded Rectangular Callout 4"/>
          <p:cNvSpPr/>
          <p:nvPr/>
        </p:nvSpPr>
        <p:spPr>
          <a:xfrm>
            <a:off x="5580112" y="3933056"/>
            <a:ext cx="2232248" cy="1080120"/>
          </a:xfrm>
          <a:prstGeom prst="wedgeRoundRectCallout">
            <a:avLst>
              <a:gd name="adj1" fmla="val -59329"/>
              <a:gd name="adj2" fmla="val 859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Why use White Swan when you can use me?</a:t>
            </a:r>
            <a:endParaRPr lang="en-CA" dirty="0"/>
          </a:p>
        </p:txBody>
      </p:sp>
      <p:sp>
        <p:nvSpPr>
          <p:cNvPr id="6" name="Rounded Rectangular Callout 5"/>
          <p:cNvSpPr/>
          <p:nvPr/>
        </p:nvSpPr>
        <p:spPr>
          <a:xfrm>
            <a:off x="395536" y="3933056"/>
            <a:ext cx="1800200" cy="1368152"/>
          </a:xfrm>
          <a:prstGeom prst="wedgeRoundRectCallout">
            <a:avLst>
              <a:gd name="adj1" fmla="val 92820"/>
              <a:gd name="adj2" fmla="val 424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Why use more when you can use less?</a:t>
            </a:r>
            <a:endParaRPr lang="en-CA" dirty="0"/>
          </a:p>
        </p:txBody>
      </p:sp>
    </p:spTree>
  </p:cSld>
  <p:clrMapOvr>
    <a:masterClrMapping/>
  </p:clrMapOvr>
  <p:transition spd="slow">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Examining a Bounty Paper Towel Commercial and It’s Claims</a:t>
            </a:r>
            <a:endParaRPr lang="en-US" sz="3600" dirty="0"/>
          </a:p>
        </p:txBody>
      </p:sp>
      <p:sp>
        <p:nvSpPr>
          <p:cNvPr id="3" name="Content Placeholder 2"/>
          <p:cNvSpPr>
            <a:spLocks noGrp="1"/>
          </p:cNvSpPr>
          <p:nvPr>
            <p:ph idx="1"/>
          </p:nvPr>
        </p:nvSpPr>
        <p:spPr/>
        <p:txBody>
          <a:bodyPr>
            <a:normAutofit fontScale="55000" lnSpcReduction="20000"/>
          </a:bodyPr>
          <a:lstStyle/>
          <a:p>
            <a:r>
              <a:rPr lang="en-US" dirty="0" smtClean="0">
                <a:hlinkClick r:id="rId2"/>
              </a:rPr>
              <a:t>http://www.youtube.com/watch?v=OVMX1F0rNlM</a:t>
            </a:r>
            <a:endParaRPr lang="en-US" dirty="0" smtClean="0"/>
          </a:p>
          <a:p>
            <a:endParaRPr lang="en-US" dirty="0" smtClean="0"/>
          </a:p>
          <a:p>
            <a:r>
              <a:rPr lang="en-US" dirty="0" smtClean="0"/>
              <a:t>Bounty Paper Towels have built their reputation around the “</a:t>
            </a:r>
            <a:r>
              <a:rPr lang="en-US" dirty="0" smtClean="0">
                <a:solidFill>
                  <a:srgbClr val="FF0000"/>
                </a:solidFill>
              </a:rPr>
              <a:t>quicker picker upper</a:t>
            </a:r>
            <a:r>
              <a:rPr lang="en-US" dirty="0" smtClean="0"/>
              <a:t>” campaign when it comes to cleaning up spills around the house. </a:t>
            </a:r>
          </a:p>
          <a:p>
            <a:pPr>
              <a:buNone/>
            </a:pPr>
            <a:r>
              <a:rPr lang="en-US" dirty="0" smtClean="0"/>
              <a:t>	</a:t>
            </a:r>
            <a:r>
              <a:rPr lang="en-US" dirty="0" smtClean="0">
                <a:solidFill>
                  <a:srgbClr val="FF0000"/>
                </a:solidFill>
              </a:rPr>
              <a:t>“From sticky spills to finger paints, Bounty has the strength, absorbency, and durability to soak up the messes life can bring.”</a:t>
            </a:r>
            <a:r>
              <a:rPr lang="en-US" dirty="0" smtClean="0"/>
              <a:t/>
            </a:r>
            <a:br>
              <a:rPr lang="en-US" dirty="0" smtClean="0"/>
            </a:br>
            <a:endParaRPr lang="en-US" dirty="0" smtClean="0"/>
          </a:p>
          <a:p>
            <a:pPr marL="578358" indent="-514350">
              <a:buFont typeface="+mj-lt"/>
              <a:buAutoNum type="arabicPeriod"/>
            </a:pPr>
            <a:r>
              <a:rPr lang="en-US" dirty="0" smtClean="0"/>
              <a:t>The company claims that their “</a:t>
            </a:r>
            <a:r>
              <a:rPr lang="en-US" dirty="0" smtClean="0">
                <a:solidFill>
                  <a:srgbClr val="FF0000"/>
                </a:solidFill>
              </a:rPr>
              <a:t>thicker</a:t>
            </a:r>
            <a:r>
              <a:rPr lang="en-US" dirty="0" smtClean="0"/>
              <a:t>” towels are </a:t>
            </a:r>
            <a:r>
              <a:rPr lang="en-US" b="1" u="sng" dirty="0" smtClean="0">
                <a:solidFill>
                  <a:srgbClr val="FF0000"/>
                </a:solidFill>
              </a:rPr>
              <a:t>more</a:t>
            </a:r>
            <a:r>
              <a:rPr lang="en-US" dirty="0" smtClean="0"/>
              <a:t> “</a:t>
            </a:r>
            <a:r>
              <a:rPr lang="en-US" dirty="0" smtClean="0">
                <a:solidFill>
                  <a:srgbClr val="FF0000"/>
                </a:solidFill>
              </a:rPr>
              <a:t>absorbent</a:t>
            </a:r>
            <a:r>
              <a:rPr lang="en-US" dirty="0" smtClean="0"/>
              <a:t>” and </a:t>
            </a:r>
            <a:r>
              <a:rPr lang="en-US" b="1" u="sng" dirty="0" smtClean="0">
                <a:solidFill>
                  <a:srgbClr val="FF0000"/>
                </a:solidFill>
              </a:rPr>
              <a:t>more</a:t>
            </a:r>
            <a:r>
              <a:rPr lang="en-US" dirty="0" smtClean="0"/>
              <a:t> “</a:t>
            </a:r>
            <a:r>
              <a:rPr lang="en-US" dirty="0" smtClean="0">
                <a:solidFill>
                  <a:srgbClr val="FF0000"/>
                </a:solidFill>
              </a:rPr>
              <a:t>durable</a:t>
            </a:r>
            <a:r>
              <a:rPr lang="en-US" dirty="0" smtClean="0"/>
              <a:t>” than bargain brands.</a:t>
            </a:r>
          </a:p>
          <a:p>
            <a:pPr marL="578358" indent="-514350">
              <a:buFont typeface="+mj-lt"/>
              <a:buAutoNum type="arabicPeriod"/>
            </a:pPr>
            <a:r>
              <a:rPr lang="en-US" dirty="0" smtClean="0"/>
              <a:t>They claim that in laboratory tests that Bounty sheets were able to clean up spills “</a:t>
            </a:r>
            <a:r>
              <a:rPr lang="en-US" b="1" u="sng" dirty="0" smtClean="0">
                <a:solidFill>
                  <a:srgbClr val="FF0000"/>
                </a:solidFill>
              </a:rPr>
              <a:t>twice</a:t>
            </a:r>
            <a:r>
              <a:rPr lang="en-US" dirty="0" smtClean="0"/>
              <a:t>” as fast as bargain brands.</a:t>
            </a:r>
          </a:p>
          <a:p>
            <a:pPr marL="578358" indent="-514350">
              <a:buFont typeface="+mj-lt"/>
              <a:buAutoNum type="arabicPeriod"/>
            </a:pPr>
            <a:r>
              <a:rPr lang="en-US" dirty="0" smtClean="0">
                <a:solidFill>
                  <a:srgbClr val="FF0000"/>
                </a:solidFill>
              </a:rPr>
              <a:t>“Why use more when you can use less”. </a:t>
            </a:r>
          </a:p>
          <a:p>
            <a:pPr>
              <a:buNone/>
            </a:pPr>
            <a:r>
              <a:rPr lang="en-US" dirty="0" smtClean="0">
                <a:solidFill>
                  <a:srgbClr val="FF0000"/>
                </a:solidFill>
              </a:rPr>
              <a:t>	 </a:t>
            </a:r>
            <a:r>
              <a:rPr lang="en-US" dirty="0" smtClean="0"/>
              <a:t>They imply that the extra absorbency allows for the use of fewer  towels per spill than bargain brands.  This </a:t>
            </a:r>
            <a:r>
              <a:rPr lang="en-US" dirty="0" smtClean="0"/>
              <a:t>implication suggests  </a:t>
            </a:r>
            <a:r>
              <a:rPr lang="en-US" dirty="0" smtClean="0"/>
              <a:t>that their towels will “</a:t>
            </a:r>
            <a:r>
              <a:rPr lang="en-US" b="1" u="sng" dirty="0" smtClean="0">
                <a:solidFill>
                  <a:srgbClr val="FF0000"/>
                </a:solidFill>
              </a:rPr>
              <a:t>save</a:t>
            </a:r>
            <a:r>
              <a:rPr lang="en-US" dirty="0" smtClean="0"/>
              <a:t> ” a busy consumer (who is trying to be “</a:t>
            </a:r>
            <a:r>
              <a:rPr lang="en-US" dirty="0" smtClean="0">
                <a:solidFill>
                  <a:srgbClr val="FF0000"/>
                </a:solidFill>
              </a:rPr>
              <a:t>smart with the family budget</a:t>
            </a:r>
            <a:r>
              <a:rPr lang="en-US" dirty="0" smtClean="0"/>
              <a:t>”) </a:t>
            </a:r>
            <a:r>
              <a:rPr lang="en-US" b="1" u="sng" dirty="0" smtClean="0">
                <a:solidFill>
                  <a:srgbClr val="FF0000"/>
                </a:solidFill>
              </a:rPr>
              <a:t>money</a:t>
            </a:r>
            <a:r>
              <a:rPr lang="en-US" dirty="0" smtClean="0">
                <a:solidFill>
                  <a:srgbClr val="FF0000"/>
                </a:solidFill>
              </a:rPr>
              <a:t> </a:t>
            </a:r>
            <a:r>
              <a:rPr lang="en-US" dirty="0" smtClean="0"/>
              <a:t>and </a:t>
            </a:r>
            <a:r>
              <a:rPr lang="en-US" b="1" u="sng" dirty="0" smtClean="0">
                <a:solidFill>
                  <a:srgbClr val="FF0000"/>
                </a:solidFill>
              </a:rPr>
              <a:t>time</a:t>
            </a:r>
            <a:r>
              <a:rPr lang="en-US" dirty="0" smtClean="0"/>
              <a:t> over the long run.</a:t>
            </a:r>
          </a:p>
          <a:p>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Intend To Do</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We intend to run a </a:t>
            </a:r>
            <a:r>
              <a:rPr lang="en-US" dirty="0" smtClean="0">
                <a:solidFill>
                  <a:srgbClr val="FF0000"/>
                </a:solidFill>
              </a:rPr>
              <a:t>series of experiments </a:t>
            </a:r>
            <a:r>
              <a:rPr lang="en-US" dirty="0" smtClean="0"/>
              <a:t>that will test the claims that the Bounty Company makes.</a:t>
            </a:r>
          </a:p>
          <a:p>
            <a:pPr>
              <a:buNone/>
            </a:pPr>
            <a:endParaRPr lang="en-US" dirty="0" smtClean="0"/>
          </a:p>
          <a:p>
            <a:pPr marL="578358" indent="-514350">
              <a:buFont typeface="+mj-lt"/>
              <a:buAutoNum type="arabicPeriod"/>
            </a:pPr>
            <a:r>
              <a:rPr lang="en-US" b="1" u="sng" dirty="0" smtClean="0">
                <a:solidFill>
                  <a:srgbClr val="FF0000"/>
                </a:solidFill>
              </a:rPr>
              <a:t>Times Savings </a:t>
            </a:r>
            <a:r>
              <a:rPr lang="en-US" dirty="0" smtClean="0"/>
              <a:t>-We will test </a:t>
            </a:r>
            <a:r>
              <a:rPr lang="en-US" dirty="0" smtClean="0"/>
              <a:t>whether </a:t>
            </a:r>
            <a:r>
              <a:rPr lang="en-US" dirty="0" smtClean="0"/>
              <a:t>there is a </a:t>
            </a:r>
            <a:r>
              <a:rPr lang="en-US" i="1" dirty="0" smtClean="0">
                <a:solidFill>
                  <a:schemeClr val="bg1"/>
                </a:solidFill>
              </a:rPr>
              <a:t>significant</a:t>
            </a:r>
            <a:r>
              <a:rPr lang="en-US" dirty="0" smtClean="0"/>
              <a:t> amount of time saved by using Bounty Paper towels to clean a spill versus a bargain brand (White Swan).</a:t>
            </a:r>
          </a:p>
          <a:p>
            <a:pPr marL="578358" indent="-514350">
              <a:buFont typeface="+mj-lt"/>
              <a:buAutoNum type="arabicPeriod"/>
            </a:pPr>
            <a:r>
              <a:rPr lang="en-US" b="1" u="sng" dirty="0" smtClean="0">
                <a:solidFill>
                  <a:srgbClr val="FF0000"/>
                </a:solidFill>
              </a:rPr>
              <a:t>Absorbency</a:t>
            </a:r>
            <a:r>
              <a:rPr lang="en-US" dirty="0" smtClean="0"/>
              <a:t> - We will test whether Bounty is indeed more absorbent and durable than bargain brands.</a:t>
            </a:r>
          </a:p>
          <a:p>
            <a:pPr marL="578358" indent="-514350">
              <a:buFont typeface="+mj-lt"/>
              <a:buAutoNum type="arabicPeriod"/>
            </a:pPr>
            <a:r>
              <a:rPr lang="en-US" b="1" u="sng" dirty="0" smtClean="0">
                <a:solidFill>
                  <a:srgbClr val="FF0000"/>
                </a:solidFill>
              </a:rPr>
              <a:t>Price</a:t>
            </a:r>
            <a:r>
              <a:rPr lang="en-US" dirty="0" smtClean="0"/>
              <a:t> - We will also compare the price of a roll of Bounty Paper Towels to </a:t>
            </a:r>
            <a:r>
              <a:rPr lang="en-US" dirty="0" smtClean="0"/>
              <a:t>that of </a:t>
            </a:r>
            <a:r>
              <a:rPr lang="en-US" dirty="0" smtClean="0"/>
              <a:t>White Swan in order to see if the consumer is actually saving money over the long </a:t>
            </a:r>
            <a:r>
              <a:rPr lang="en-US" dirty="0" smtClean="0"/>
              <a:t>run</a:t>
            </a:r>
            <a:r>
              <a:rPr lang="en-US" dirty="0" smtClean="0"/>
              <a:t>.</a:t>
            </a:r>
            <a:endParaRPr lang="en-US"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062912" cy="833537"/>
          </a:xfrm>
        </p:spPr>
        <p:txBody>
          <a:bodyPr/>
          <a:lstStyle/>
          <a:p>
            <a:pPr algn="ctr"/>
            <a:r>
              <a:rPr lang="en-CA" dirty="0" smtClean="0">
                <a:effectLst>
                  <a:outerShdw blurRad="38100" dist="38100" dir="2700000" algn="tl">
                    <a:srgbClr val="000000">
                      <a:alpha val="43137"/>
                    </a:srgbClr>
                  </a:outerShdw>
                </a:effectLst>
              </a:rPr>
              <a:t>Introduction</a:t>
            </a:r>
            <a:endParaRPr lang="en-CA"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39552" y="1268760"/>
            <a:ext cx="8062912" cy="5112568"/>
          </a:xfrm>
        </p:spPr>
        <p:txBody>
          <a:bodyPr>
            <a:normAutofit lnSpcReduction="10000"/>
          </a:bodyPr>
          <a:lstStyle/>
          <a:p>
            <a:pPr algn="l"/>
            <a:r>
              <a:rPr lang="en-CA" sz="2500" dirty="0" smtClean="0">
                <a:solidFill>
                  <a:schemeClr val="bg1"/>
                </a:solidFill>
                <a:latin typeface="Arial" pitchFamily="34" charset="0"/>
                <a:cs typeface="Arial" pitchFamily="34" charset="0"/>
              </a:rPr>
              <a:t>We </a:t>
            </a:r>
            <a:r>
              <a:rPr lang="en-CA" sz="2500" dirty="0" smtClean="0">
                <a:solidFill>
                  <a:schemeClr val="bg1"/>
                </a:solidFill>
                <a:latin typeface="Arial" pitchFamily="34" charset="0"/>
                <a:cs typeface="Arial" pitchFamily="34" charset="0"/>
              </a:rPr>
              <a:t>have tested the strength and durability of Bounty </a:t>
            </a:r>
            <a:r>
              <a:rPr lang="en-CA" sz="2500" dirty="0" smtClean="0">
                <a:solidFill>
                  <a:schemeClr val="bg1"/>
                </a:solidFill>
                <a:latin typeface="Arial" pitchFamily="34" charset="0"/>
                <a:cs typeface="Arial" pitchFamily="34" charset="0"/>
              </a:rPr>
              <a:t>Paper </a:t>
            </a:r>
            <a:r>
              <a:rPr lang="en-CA" sz="2500" dirty="0" smtClean="0">
                <a:solidFill>
                  <a:schemeClr val="bg1"/>
                </a:solidFill>
                <a:latin typeface="Arial" pitchFamily="34" charset="0"/>
                <a:cs typeface="Arial" pitchFamily="34" charset="0"/>
              </a:rPr>
              <a:t>T</a:t>
            </a:r>
            <a:r>
              <a:rPr lang="en-CA" sz="2500" dirty="0" smtClean="0">
                <a:solidFill>
                  <a:schemeClr val="bg1"/>
                </a:solidFill>
                <a:latin typeface="Arial" pitchFamily="34" charset="0"/>
                <a:cs typeface="Arial" pitchFamily="34" charset="0"/>
              </a:rPr>
              <a:t>owels</a:t>
            </a:r>
            <a:r>
              <a:rPr lang="en-CA" sz="2500" dirty="0" smtClean="0">
                <a:solidFill>
                  <a:schemeClr val="bg1"/>
                </a:solidFill>
                <a:latin typeface="Arial" pitchFamily="34" charset="0"/>
                <a:cs typeface="Arial" pitchFamily="34" charset="0"/>
              </a:rPr>
              <a:t>, to see if this brand of paper towels </a:t>
            </a:r>
            <a:r>
              <a:rPr lang="en-CA" sz="2500" dirty="0" smtClean="0">
                <a:solidFill>
                  <a:schemeClr val="bg1"/>
                </a:solidFill>
                <a:latin typeface="Arial" pitchFamily="34" charset="0"/>
                <a:cs typeface="Arial" pitchFamily="34" charset="0"/>
              </a:rPr>
              <a:t>meets </a:t>
            </a:r>
            <a:r>
              <a:rPr lang="en-CA" sz="2500" dirty="0" smtClean="0">
                <a:solidFill>
                  <a:schemeClr val="bg1"/>
                </a:solidFill>
                <a:latin typeface="Arial" pitchFamily="34" charset="0"/>
                <a:cs typeface="Arial" pitchFamily="34" charset="0"/>
              </a:rPr>
              <a:t>the </a:t>
            </a:r>
            <a:r>
              <a:rPr lang="en-CA" sz="2500" dirty="0" smtClean="0">
                <a:solidFill>
                  <a:schemeClr val="bg1"/>
                </a:solidFill>
                <a:latin typeface="Arial" pitchFamily="34" charset="0"/>
                <a:cs typeface="Arial" pitchFamily="34" charset="0"/>
              </a:rPr>
              <a:t>expectations</a:t>
            </a:r>
            <a:r>
              <a:rPr lang="en-CA" sz="2500" dirty="0" smtClean="0">
                <a:solidFill>
                  <a:schemeClr val="bg1"/>
                </a:solidFill>
                <a:latin typeface="Arial" pitchFamily="34" charset="0"/>
                <a:cs typeface="Arial" pitchFamily="34" charset="0"/>
              </a:rPr>
              <a:t> </a:t>
            </a:r>
            <a:r>
              <a:rPr lang="en-CA" sz="2500" dirty="0" smtClean="0">
                <a:solidFill>
                  <a:schemeClr val="bg1"/>
                </a:solidFill>
                <a:latin typeface="Arial" pitchFamily="34" charset="0"/>
                <a:cs typeface="Arial" pitchFamily="34" charset="0"/>
              </a:rPr>
              <a:t>of the tests that the </a:t>
            </a:r>
            <a:r>
              <a:rPr lang="en-CA" sz="2500" dirty="0" smtClean="0">
                <a:solidFill>
                  <a:schemeClr val="bg1"/>
                </a:solidFill>
                <a:latin typeface="Arial" pitchFamily="34" charset="0"/>
                <a:cs typeface="Arial" pitchFamily="34" charset="0"/>
              </a:rPr>
              <a:t>commercial claims. </a:t>
            </a:r>
          </a:p>
          <a:p>
            <a:pPr algn="l"/>
            <a:endParaRPr lang="en-CA" sz="2500" dirty="0" smtClean="0">
              <a:solidFill>
                <a:schemeClr val="bg1"/>
              </a:solidFill>
              <a:latin typeface="Arial" pitchFamily="34" charset="0"/>
              <a:cs typeface="Arial" pitchFamily="34" charset="0"/>
            </a:endParaRPr>
          </a:p>
          <a:p>
            <a:pPr algn="l"/>
            <a:r>
              <a:rPr lang="en-CA" sz="2500" dirty="0" smtClean="0">
                <a:solidFill>
                  <a:schemeClr val="bg1"/>
                </a:solidFill>
                <a:latin typeface="Arial" pitchFamily="34" charset="0"/>
                <a:cs typeface="Arial" pitchFamily="34" charset="0"/>
              </a:rPr>
              <a:t>We </a:t>
            </a:r>
            <a:r>
              <a:rPr lang="en-CA" sz="2500" dirty="0" smtClean="0">
                <a:solidFill>
                  <a:schemeClr val="bg1"/>
                </a:solidFill>
                <a:latin typeface="Arial" pitchFamily="34" charset="0"/>
                <a:cs typeface="Arial" pitchFamily="34" charset="0"/>
              </a:rPr>
              <a:t>have performed multiple tests for the strength, durability, and absorbency of the Bounty paper towels, and we chose to compare Bounty to White Swan paper towels to see if the Bargain Brand is better than Bounty.</a:t>
            </a:r>
          </a:p>
          <a:p>
            <a:pPr algn="l"/>
            <a:endParaRPr lang="en-CA" sz="2500" dirty="0" smtClean="0">
              <a:solidFill>
                <a:schemeClr val="bg1"/>
              </a:solidFill>
              <a:latin typeface="Arial" pitchFamily="34" charset="0"/>
              <a:cs typeface="Arial" pitchFamily="34" charset="0"/>
            </a:endParaRPr>
          </a:p>
          <a:p>
            <a:pPr algn="l"/>
            <a:r>
              <a:rPr lang="en-CA" sz="2500" dirty="0" smtClean="0">
                <a:solidFill>
                  <a:schemeClr val="bg1"/>
                </a:solidFill>
                <a:latin typeface="Arial" pitchFamily="34" charset="0"/>
                <a:cs typeface="Arial" pitchFamily="34" charset="0"/>
              </a:rPr>
              <a:t>First, we will start off by </a:t>
            </a:r>
            <a:r>
              <a:rPr lang="en-CA" sz="2500" dirty="0" smtClean="0">
                <a:solidFill>
                  <a:schemeClr val="bg1"/>
                </a:solidFill>
                <a:latin typeface="Arial" pitchFamily="34" charset="0"/>
                <a:cs typeface="Arial" pitchFamily="34" charset="0"/>
              </a:rPr>
              <a:t>re-showing </a:t>
            </a:r>
            <a:r>
              <a:rPr lang="en-CA" sz="2500" dirty="0" smtClean="0">
                <a:solidFill>
                  <a:schemeClr val="bg1"/>
                </a:solidFill>
                <a:latin typeface="Arial" pitchFamily="34" charset="0"/>
                <a:cs typeface="Arial" pitchFamily="34" charset="0"/>
              </a:rPr>
              <a:t>the </a:t>
            </a:r>
            <a:r>
              <a:rPr lang="en-CA" sz="2500" dirty="0" smtClean="0">
                <a:solidFill>
                  <a:schemeClr val="bg1"/>
                </a:solidFill>
                <a:latin typeface="Arial" pitchFamily="34" charset="0"/>
                <a:cs typeface="Arial" pitchFamily="34" charset="0"/>
              </a:rPr>
              <a:t>Bounty </a:t>
            </a:r>
            <a:r>
              <a:rPr lang="en-CA" sz="2500" dirty="0" smtClean="0">
                <a:solidFill>
                  <a:schemeClr val="bg1"/>
                </a:solidFill>
                <a:latin typeface="Arial" pitchFamily="34" charset="0"/>
                <a:cs typeface="Arial" pitchFamily="34" charset="0"/>
              </a:rPr>
              <a:t>commercial so that you can see what positive things it claims about Bounty paper towels. </a:t>
            </a:r>
            <a:endParaRPr lang="en-CA" sz="2500" dirty="0" smtClean="0">
              <a:solidFill>
                <a:schemeClr val="bg1"/>
              </a:solidFill>
              <a:latin typeface="Arial" pitchFamily="34" charset="0"/>
              <a:cs typeface="Arial" pitchFamily="34" charset="0"/>
            </a:endParaRPr>
          </a:p>
          <a:p>
            <a:pPr algn="l"/>
            <a:r>
              <a:rPr lang="en-US" sz="2200" dirty="0" smtClean="0">
                <a:hlinkClick r:id="rId3"/>
              </a:rPr>
              <a:t>http://www.youtube.com/watch?v=OVMX1F0rNlM</a:t>
            </a:r>
            <a:endParaRPr lang="en-US" sz="2200" dirty="0" smtClean="0"/>
          </a:p>
          <a:p>
            <a:pPr algn="l"/>
            <a:endParaRPr lang="en-CA" sz="2500" dirty="0" smtClean="0">
              <a:solidFill>
                <a:schemeClr val="bg1"/>
              </a:solidFill>
              <a:latin typeface="Arial" pitchFamily="34" charset="0"/>
              <a:cs typeface="Arial" pitchFamily="34" charset="0"/>
            </a:endParaRPr>
          </a:p>
          <a:p>
            <a:pPr algn="ctr"/>
            <a:endParaRPr lang="en-CA" sz="2500" dirty="0">
              <a:solidFill>
                <a:schemeClr val="bg1"/>
              </a:solidFill>
              <a:latin typeface="Arial" pitchFamily="34" charset="0"/>
              <a:cs typeface="Arial" pitchFamily="34" charset="0"/>
            </a:endParaRPr>
          </a:p>
        </p:txBody>
      </p:sp>
    </p:spTree>
  </p:cSld>
  <p:clrMapOvr>
    <a:masterClrMapping/>
  </p:clrMapOvr>
  <p:transition spd="slow">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95410" cy="5505840"/>
          </a:xfrm>
        </p:spPr>
        <p:txBody>
          <a:bodyPr>
            <a:normAutofit/>
          </a:bodyPr>
          <a:lstStyle/>
          <a:p>
            <a:r>
              <a:rPr lang="en-CA" sz="3600" dirty="0" smtClean="0">
                <a:solidFill>
                  <a:srgbClr val="0070C0"/>
                </a:solidFill>
              </a:rPr>
              <a:t>Strength &amp; Durability</a:t>
            </a:r>
            <a:endParaRPr lang="en-CA" sz="3600" dirty="0">
              <a:solidFill>
                <a:srgbClr val="0070C0"/>
              </a:solidFill>
            </a:endParaRPr>
          </a:p>
        </p:txBody>
      </p:sp>
      <p:sp>
        <p:nvSpPr>
          <p:cNvPr id="3" name="Text Placeholder 2"/>
          <p:cNvSpPr>
            <a:spLocks noGrp="1"/>
          </p:cNvSpPr>
          <p:nvPr>
            <p:ph type="body" idx="1"/>
          </p:nvPr>
        </p:nvSpPr>
        <p:spPr>
          <a:xfrm rot="5400000">
            <a:off x="6480212" y="800708"/>
            <a:ext cx="432048" cy="2808312"/>
          </a:xfrm>
        </p:spPr>
        <p:txBody>
          <a:bodyPr>
            <a:noAutofit/>
          </a:bodyPr>
          <a:lstStyle/>
          <a:p>
            <a:r>
              <a:rPr lang="en-CA" sz="1800" b="1" dirty="0" smtClean="0"/>
              <a:t>White Swan</a:t>
            </a:r>
            <a:endParaRPr lang="en-CA" sz="1800" b="1" dirty="0"/>
          </a:p>
        </p:txBody>
      </p:sp>
      <p:sp>
        <p:nvSpPr>
          <p:cNvPr id="4" name="Text Placeholder 3"/>
          <p:cNvSpPr>
            <a:spLocks noGrp="1"/>
          </p:cNvSpPr>
          <p:nvPr>
            <p:ph type="body" sz="half" idx="3"/>
          </p:nvPr>
        </p:nvSpPr>
        <p:spPr>
          <a:xfrm rot="5400000">
            <a:off x="2951820" y="728700"/>
            <a:ext cx="432048" cy="2952328"/>
          </a:xfrm>
        </p:spPr>
        <p:txBody>
          <a:bodyPr>
            <a:noAutofit/>
          </a:bodyPr>
          <a:lstStyle/>
          <a:p>
            <a:r>
              <a:rPr lang="en-CA" sz="1800" b="1" dirty="0" smtClean="0"/>
              <a:t>Bounty</a:t>
            </a:r>
            <a:endParaRPr lang="en-CA" sz="1800" b="1" dirty="0"/>
          </a:p>
        </p:txBody>
      </p:sp>
      <p:sp>
        <p:nvSpPr>
          <p:cNvPr id="7" name="TextBox 6"/>
          <p:cNvSpPr txBox="1"/>
          <p:nvPr/>
        </p:nvSpPr>
        <p:spPr>
          <a:xfrm>
            <a:off x="971600" y="188640"/>
            <a:ext cx="7488832" cy="1569660"/>
          </a:xfrm>
          <a:prstGeom prst="rect">
            <a:avLst/>
          </a:prstGeom>
          <a:noFill/>
        </p:spPr>
        <p:txBody>
          <a:bodyPr wrap="square" rtlCol="0">
            <a:spAutoFit/>
          </a:bodyPr>
          <a:lstStyle/>
          <a:p>
            <a:r>
              <a:rPr lang="en-CA" sz="1600" b="1" i="1" u="sng" dirty="0" smtClean="0">
                <a:solidFill>
                  <a:schemeClr val="bg1"/>
                </a:solidFill>
              </a:rPr>
              <a:t>Test #1 Strength </a:t>
            </a:r>
            <a:r>
              <a:rPr lang="en-CA" sz="1600" b="1" i="1" u="sng" dirty="0">
                <a:solidFill>
                  <a:schemeClr val="bg1"/>
                </a:solidFill>
              </a:rPr>
              <a:t>and </a:t>
            </a:r>
            <a:r>
              <a:rPr lang="en-CA" sz="1600" b="1" i="1" u="sng" dirty="0" smtClean="0">
                <a:solidFill>
                  <a:schemeClr val="bg1"/>
                </a:solidFill>
              </a:rPr>
              <a:t>Durability </a:t>
            </a:r>
            <a:r>
              <a:rPr lang="en-CA" sz="1600" i="1" dirty="0">
                <a:solidFill>
                  <a:schemeClr val="bg1"/>
                </a:solidFill>
              </a:rPr>
              <a:t>of Bounty paper towels compared to the </a:t>
            </a:r>
            <a:r>
              <a:rPr lang="en-CA" sz="1600" i="1" dirty="0" smtClean="0">
                <a:solidFill>
                  <a:schemeClr val="bg1"/>
                </a:solidFill>
              </a:rPr>
              <a:t>Bounty paper towels, </a:t>
            </a:r>
            <a:r>
              <a:rPr lang="en-CA" sz="1600" i="1" dirty="0">
                <a:solidFill>
                  <a:schemeClr val="bg1"/>
                </a:solidFill>
              </a:rPr>
              <a:t>we used an elastic band and tied a piece of each type of paper towel to the top of a </a:t>
            </a:r>
            <a:r>
              <a:rPr lang="en-CA" sz="1600" i="1" dirty="0" smtClean="0">
                <a:solidFill>
                  <a:schemeClr val="bg1"/>
                </a:solidFill>
              </a:rPr>
              <a:t>glass.  We then poured </a:t>
            </a:r>
            <a:r>
              <a:rPr lang="en-CA" sz="1600" i="1" dirty="0">
                <a:solidFill>
                  <a:schemeClr val="bg1"/>
                </a:solidFill>
              </a:rPr>
              <a:t>3 teaspoons of water in the middle of the paper towel. Then we placed coins (pennies) on the wet area of the paper towel and saw how many coins </a:t>
            </a:r>
            <a:r>
              <a:rPr lang="en-CA" sz="1600" i="1" dirty="0" smtClean="0">
                <a:solidFill>
                  <a:schemeClr val="bg1"/>
                </a:solidFill>
              </a:rPr>
              <a:t>each type </a:t>
            </a:r>
            <a:r>
              <a:rPr lang="en-CA" sz="1600" i="1" dirty="0" smtClean="0">
                <a:solidFill>
                  <a:schemeClr val="bg1"/>
                </a:solidFill>
              </a:rPr>
              <a:t>of paper towel would hold </a:t>
            </a:r>
            <a:r>
              <a:rPr lang="en-CA" sz="1600" i="1" dirty="0" smtClean="0">
                <a:solidFill>
                  <a:schemeClr val="bg1"/>
                </a:solidFill>
              </a:rPr>
              <a:t>without </a:t>
            </a:r>
            <a:r>
              <a:rPr lang="en-CA" sz="1600" i="1" dirty="0">
                <a:solidFill>
                  <a:schemeClr val="bg1"/>
                </a:solidFill>
              </a:rPr>
              <a:t>tearing and landing in the jar. </a:t>
            </a:r>
          </a:p>
        </p:txBody>
      </p:sp>
      <p:sp>
        <p:nvSpPr>
          <p:cNvPr id="8" name="TextBox 7"/>
          <p:cNvSpPr txBox="1"/>
          <p:nvPr/>
        </p:nvSpPr>
        <p:spPr>
          <a:xfrm>
            <a:off x="1691680" y="2492896"/>
            <a:ext cx="2952328" cy="1323439"/>
          </a:xfrm>
          <a:prstGeom prst="rect">
            <a:avLst/>
          </a:prstGeom>
          <a:noFill/>
        </p:spPr>
        <p:txBody>
          <a:bodyPr wrap="square" rtlCol="0">
            <a:spAutoFit/>
          </a:bodyPr>
          <a:lstStyle/>
          <a:p>
            <a:pPr algn="ctr"/>
            <a:r>
              <a:rPr lang="en-CA" sz="1600" i="1" dirty="0">
                <a:solidFill>
                  <a:schemeClr val="bg1"/>
                </a:solidFill>
              </a:rPr>
              <a:t>Bounty paper </a:t>
            </a:r>
            <a:r>
              <a:rPr lang="en-CA" sz="1600" i="1" dirty="0" smtClean="0">
                <a:solidFill>
                  <a:schemeClr val="bg1"/>
                </a:solidFill>
              </a:rPr>
              <a:t>towel held </a:t>
            </a:r>
            <a:r>
              <a:rPr lang="en-CA" sz="1600" b="1" i="1" dirty="0" smtClean="0">
                <a:solidFill>
                  <a:srgbClr val="FF0000"/>
                </a:solidFill>
              </a:rPr>
              <a:t>122</a:t>
            </a:r>
            <a:r>
              <a:rPr lang="en-CA" sz="1600" i="1" dirty="0" smtClean="0">
                <a:solidFill>
                  <a:schemeClr val="bg1"/>
                </a:solidFill>
              </a:rPr>
              <a:t> pennies before the </a:t>
            </a:r>
            <a:r>
              <a:rPr lang="en-CA" sz="1600" i="1" dirty="0">
                <a:solidFill>
                  <a:schemeClr val="bg1"/>
                </a:solidFill>
              </a:rPr>
              <a:t>paper towel ripped and was no longer able to hold more weight. </a:t>
            </a:r>
          </a:p>
        </p:txBody>
      </p:sp>
      <p:sp>
        <p:nvSpPr>
          <p:cNvPr id="9" name="TextBox 8"/>
          <p:cNvSpPr txBox="1"/>
          <p:nvPr/>
        </p:nvSpPr>
        <p:spPr>
          <a:xfrm>
            <a:off x="5220072" y="2492896"/>
            <a:ext cx="2952328" cy="1077218"/>
          </a:xfrm>
          <a:prstGeom prst="rect">
            <a:avLst/>
          </a:prstGeom>
          <a:noFill/>
        </p:spPr>
        <p:txBody>
          <a:bodyPr wrap="square" rtlCol="0">
            <a:spAutoFit/>
          </a:bodyPr>
          <a:lstStyle/>
          <a:p>
            <a:pPr algn="ctr"/>
            <a:r>
              <a:rPr lang="en-CA" sz="1600" i="1" dirty="0">
                <a:solidFill>
                  <a:schemeClr val="bg1"/>
                </a:solidFill>
              </a:rPr>
              <a:t>White Swan paper towel held </a:t>
            </a:r>
            <a:r>
              <a:rPr lang="en-CA" sz="1600" b="1" i="1" dirty="0">
                <a:solidFill>
                  <a:srgbClr val="FF0000"/>
                </a:solidFill>
              </a:rPr>
              <a:t>103</a:t>
            </a:r>
            <a:r>
              <a:rPr lang="en-CA" sz="1600" i="1" dirty="0">
                <a:solidFill>
                  <a:schemeClr val="bg1"/>
                </a:solidFill>
              </a:rPr>
              <a:t> pennies before the paper towel teared and the pennies fell through.</a:t>
            </a:r>
          </a:p>
        </p:txBody>
      </p:sp>
      <p:cxnSp>
        <p:nvCxnSpPr>
          <p:cNvPr id="11" name="Straight Connector 10"/>
          <p:cNvCxnSpPr/>
          <p:nvPr/>
        </p:nvCxnSpPr>
        <p:spPr>
          <a:xfrm>
            <a:off x="5004048" y="1988840"/>
            <a:ext cx="0" cy="1656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03648" y="6093296"/>
            <a:ext cx="6984776" cy="584775"/>
          </a:xfrm>
          <a:prstGeom prst="rect">
            <a:avLst/>
          </a:prstGeom>
          <a:noFill/>
        </p:spPr>
        <p:txBody>
          <a:bodyPr wrap="square" rtlCol="0">
            <a:spAutoFit/>
          </a:bodyPr>
          <a:lstStyle/>
          <a:p>
            <a:pPr algn="ctr"/>
            <a:r>
              <a:rPr lang="en-CA" sz="1600" i="1" dirty="0" smtClean="0">
                <a:solidFill>
                  <a:srgbClr val="FFFF00"/>
                </a:solidFill>
              </a:rPr>
              <a:t>T</a:t>
            </a:r>
            <a:r>
              <a:rPr lang="en-CA" sz="1600" i="1" dirty="0" smtClean="0">
                <a:solidFill>
                  <a:srgbClr val="FFFF00"/>
                </a:solidFill>
              </a:rPr>
              <a:t>hese tests indicate that the </a:t>
            </a:r>
            <a:r>
              <a:rPr lang="en-CA" sz="1600" i="1" dirty="0" smtClean="0">
                <a:solidFill>
                  <a:srgbClr val="FFFF00"/>
                </a:solidFill>
              </a:rPr>
              <a:t>Bounty paper towels were </a:t>
            </a:r>
            <a:r>
              <a:rPr lang="en-CA" sz="1600" i="1" dirty="0" smtClean="0">
                <a:solidFill>
                  <a:srgbClr val="FFFF00"/>
                </a:solidFill>
              </a:rPr>
              <a:t>slightly stronger </a:t>
            </a:r>
            <a:r>
              <a:rPr lang="en-CA" sz="1600" i="1" dirty="0" smtClean="0">
                <a:solidFill>
                  <a:srgbClr val="FFFF00"/>
                </a:solidFill>
              </a:rPr>
              <a:t>and lasted longer than White Swan paper towels.</a:t>
            </a:r>
            <a:endParaRPr lang="en-CA" sz="1600" i="1" dirty="0">
              <a:solidFill>
                <a:srgbClr val="FFFF00"/>
              </a:solidFill>
            </a:endParaRPr>
          </a:p>
        </p:txBody>
      </p:sp>
      <p:pic>
        <p:nvPicPr>
          <p:cNvPr id="2050" name="Picture 2" descr="C:\Users\Rachel\Pictures\2012-11-26\112.JPG"/>
          <p:cNvPicPr>
            <a:picLocks noChangeAspect="1" noChangeArrowheads="1"/>
          </p:cNvPicPr>
          <p:nvPr/>
        </p:nvPicPr>
        <p:blipFill>
          <a:blip r:embed="rId2" cstate="print"/>
          <a:srcRect/>
          <a:stretch>
            <a:fillRect/>
          </a:stretch>
        </p:blipFill>
        <p:spPr bwMode="auto">
          <a:xfrm>
            <a:off x="6660232" y="4149080"/>
            <a:ext cx="230425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Rachel\Pictures\2012-11-26\115.JPG"/>
          <p:cNvPicPr>
            <a:picLocks noChangeAspect="1" noChangeArrowheads="1"/>
          </p:cNvPicPr>
          <p:nvPr/>
        </p:nvPicPr>
        <p:blipFill>
          <a:blip r:embed="rId3" cstate="print"/>
          <a:srcRect/>
          <a:stretch>
            <a:fillRect/>
          </a:stretch>
        </p:blipFill>
        <p:spPr bwMode="auto">
          <a:xfrm>
            <a:off x="1259632" y="4077072"/>
            <a:ext cx="230425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Users\Rachel\Pictures\2012-11-26\105.JPG"/>
          <p:cNvPicPr>
            <a:picLocks noChangeAspect="1" noChangeArrowheads="1"/>
          </p:cNvPicPr>
          <p:nvPr/>
        </p:nvPicPr>
        <p:blipFill>
          <a:blip r:embed="rId4" cstate="print"/>
          <a:srcRect/>
          <a:stretch>
            <a:fillRect/>
          </a:stretch>
        </p:blipFill>
        <p:spPr bwMode="auto">
          <a:xfrm>
            <a:off x="3995936" y="3717032"/>
            <a:ext cx="2232248" cy="1674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15280" cy="6153912"/>
          </a:xfrm>
        </p:spPr>
        <p:txBody>
          <a:bodyPr>
            <a:normAutofit/>
          </a:bodyPr>
          <a:lstStyle/>
          <a:p>
            <a:r>
              <a:rPr lang="en-CA" sz="3600" dirty="0" smtClean="0">
                <a:solidFill>
                  <a:srgbClr val="0070C0"/>
                </a:solidFill>
              </a:rPr>
              <a:t>Strength &amp; Durability</a:t>
            </a:r>
            <a:endParaRPr lang="en-CA" sz="3600" dirty="0">
              <a:solidFill>
                <a:srgbClr val="0070C0"/>
              </a:solidFill>
            </a:endParaRPr>
          </a:p>
        </p:txBody>
      </p:sp>
      <p:sp>
        <p:nvSpPr>
          <p:cNvPr id="3" name="Text Placeholder 2"/>
          <p:cNvSpPr>
            <a:spLocks noGrp="1"/>
          </p:cNvSpPr>
          <p:nvPr>
            <p:ph type="body" idx="1"/>
          </p:nvPr>
        </p:nvSpPr>
        <p:spPr>
          <a:xfrm rot="5400000">
            <a:off x="6624228" y="368660"/>
            <a:ext cx="432048" cy="2808312"/>
          </a:xfrm>
        </p:spPr>
        <p:txBody>
          <a:bodyPr>
            <a:noAutofit/>
          </a:bodyPr>
          <a:lstStyle/>
          <a:p>
            <a:r>
              <a:rPr lang="en-CA" sz="1800" b="1" dirty="0" smtClean="0"/>
              <a:t>White Swan</a:t>
            </a:r>
            <a:endParaRPr lang="en-CA" sz="1800" b="1" dirty="0"/>
          </a:p>
        </p:txBody>
      </p:sp>
      <p:sp>
        <p:nvSpPr>
          <p:cNvPr id="4" name="Text Placeholder 3"/>
          <p:cNvSpPr>
            <a:spLocks noGrp="1"/>
          </p:cNvSpPr>
          <p:nvPr>
            <p:ph type="body" sz="half" idx="3"/>
          </p:nvPr>
        </p:nvSpPr>
        <p:spPr>
          <a:xfrm rot="5400000">
            <a:off x="2807804" y="440668"/>
            <a:ext cx="432048" cy="2664296"/>
          </a:xfrm>
        </p:spPr>
        <p:txBody>
          <a:bodyPr>
            <a:noAutofit/>
          </a:bodyPr>
          <a:lstStyle/>
          <a:p>
            <a:r>
              <a:rPr lang="en-CA" sz="1800" b="1" dirty="0" smtClean="0"/>
              <a:t>Bounty</a:t>
            </a:r>
            <a:endParaRPr lang="en-CA" sz="1800" b="1" dirty="0"/>
          </a:p>
        </p:txBody>
      </p:sp>
      <p:sp>
        <p:nvSpPr>
          <p:cNvPr id="7" name="TextBox 6"/>
          <p:cNvSpPr txBox="1"/>
          <p:nvPr/>
        </p:nvSpPr>
        <p:spPr>
          <a:xfrm>
            <a:off x="1403648" y="188640"/>
            <a:ext cx="6984776" cy="1323439"/>
          </a:xfrm>
          <a:prstGeom prst="rect">
            <a:avLst/>
          </a:prstGeom>
          <a:noFill/>
        </p:spPr>
        <p:txBody>
          <a:bodyPr wrap="square" rtlCol="0">
            <a:spAutoFit/>
          </a:bodyPr>
          <a:lstStyle/>
          <a:p>
            <a:r>
              <a:rPr lang="en-CA" sz="1600" b="1" i="1" u="sng" dirty="0" smtClean="0">
                <a:solidFill>
                  <a:schemeClr val="bg1"/>
                </a:solidFill>
              </a:rPr>
              <a:t>Test #2 Strength </a:t>
            </a:r>
            <a:r>
              <a:rPr lang="en-CA" sz="1600" b="1" i="1" u="sng" dirty="0">
                <a:solidFill>
                  <a:schemeClr val="bg1"/>
                </a:solidFill>
              </a:rPr>
              <a:t>and </a:t>
            </a:r>
            <a:r>
              <a:rPr lang="en-CA" sz="1600" b="1" i="1" u="sng" dirty="0" smtClean="0">
                <a:solidFill>
                  <a:schemeClr val="bg1"/>
                </a:solidFill>
              </a:rPr>
              <a:t>Durability</a:t>
            </a:r>
            <a:r>
              <a:rPr lang="en-CA" sz="1600" i="1" dirty="0">
                <a:solidFill>
                  <a:schemeClr val="bg1"/>
                </a:solidFill>
              </a:rPr>
              <a:t>, </a:t>
            </a:r>
            <a:endParaRPr lang="en-CA" sz="1600" i="1" dirty="0" smtClean="0">
              <a:solidFill>
                <a:schemeClr val="bg1"/>
              </a:solidFill>
            </a:endParaRPr>
          </a:p>
          <a:p>
            <a:r>
              <a:rPr lang="en-CA" sz="1600" i="1" dirty="0" smtClean="0">
                <a:solidFill>
                  <a:schemeClr val="bg1"/>
                </a:solidFill>
              </a:rPr>
              <a:t>We </a:t>
            </a:r>
            <a:r>
              <a:rPr lang="en-CA" sz="1600" i="1" dirty="0">
                <a:solidFill>
                  <a:schemeClr val="bg1"/>
                </a:solidFill>
              </a:rPr>
              <a:t>fully wet both brands of paper towel and </a:t>
            </a:r>
            <a:r>
              <a:rPr lang="en-CA" sz="1600" i="1" dirty="0" smtClean="0">
                <a:solidFill>
                  <a:schemeClr val="bg1"/>
                </a:solidFill>
              </a:rPr>
              <a:t>attempted to tie </a:t>
            </a:r>
            <a:r>
              <a:rPr lang="en-CA" sz="1600" i="1" dirty="0">
                <a:solidFill>
                  <a:schemeClr val="bg1"/>
                </a:solidFill>
              </a:rPr>
              <a:t>a knot </a:t>
            </a:r>
            <a:r>
              <a:rPr lang="en-CA" sz="1600" i="1" dirty="0" smtClean="0">
                <a:solidFill>
                  <a:schemeClr val="bg1"/>
                </a:solidFill>
              </a:rPr>
              <a:t>into each piece </a:t>
            </a:r>
            <a:r>
              <a:rPr lang="en-CA" sz="1600" i="1" dirty="0">
                <a:solidFill>
                  <a:schemeClr val="bg1"/>
                </a:solidFill>
              </a:rPr>
              <a:t>without it tearing. We cut the paper towel to make the pieces the same </a:t>
            </a:r>
            <a:r>
              <a:rPr lang="en-CA" sz="1600" i="1" dirty="0" smtClean="0">
                <a:solidFill>
                  <a:schemeClr val="bg1"/>
                </a:solidFill>
              </a:rPr>
              <a:t>size (10 cm by 8 cm), </a:t>
            </a:r>
            <a:r>
              <a:rPr lang="en-CA" sz="1600" i="1" dirty="0">
                <a:solidFill>
                  <a:schemeClr val="bg1"/>
                </a:solidFill>
              </a:rPr>
              <a:t>and then </a:t>
            </a:r>
            <a:r>
              <a:rPr lang="en-CA" sz="1600" i="1" dirty="0" smtClean="0">
                <a:solidFill>
                  <a:schemeClr val="bg1"/>
                </a:solidFill>
              </a:rPr>
              <a:t>used blue </a:t>
            </a:r>
            <a:r>
              <a:rPr lang="en-CA" sz="1600" i="1" dirty="0">
                <a:solidFill>
                  <a:schemeClr val="bg1"/>
                </a:solidFill>
              </a:rPr>
              <a:t>food colouring to make the water </a:t>
            </a:r>
            <a:r>
              <a:rPr lang="en-CA" sz="1600" i="1" dirty="0" smtClean="0">
                <a:solidFill>
                  <a:schemeClr val="bg1"/>
                </a:solidFill>
              </a:rPr>
              <a:t>more </a:t>
            </a:r>
            <a:r>
              <a:rPr lang="en-CA" sz="1600" i="1" dirty="0">
                <a:solidFill>
                  <a:schemeClr val="bg1"/>
                </a:solidFill>
              </a:rPr>
              <a:t>visible.</a:t>
            </a:r>
          </a:p>
        </p:txBody>
      </p:sp>
      <p:sp>
        <p:nvSpPr>
          <p:cNvPr id="9" name="TextBox 8"/>
          <p:cNvSpPr txBox="1"/>
          <p:nvPr/>
        </p:nvSpPr>
        <p:spPr>
          <a:xfrm>
            <a:off x="5436096" y="2060848"/>
            <a:ext cx="2808312" cy="1569660"/>
          </a:xfrm>
          <a:prstGeom prst="rect">
            <a:avLst/>
          </a:prstGeom>
          <a:noFill/>
        </p:spPr>
        <p:txBody>
          <a:bodyPr wrap="square" rtlCol="0">
            <a:spAutoFit/>
          </a:bodyPr>
          <a:lstStyle/>
          <a:p>
            <a:r>
              <a:rPr lang="en-CA" sz="1600" i="1" dirty="0">
                <a:solidFill>
                  <a:schemeClr val="bg1"/>
                </a:solidFill>
              </a:rPr>
              <a:t>On our first try with White Swan the paper towel ripped, the second try, the paper towel ripped again and we were not able to tie it into a knot. </a:t>
            </a:r>
          </a:p>
        </p:txBody>
      </p:sp>
      <p:sp>
        <p:nvSpPr>
          <p:cNvPr id="1028" name="Rectangle 4"/>
          <p:cNvSpPr>
            <a:spLocks noChangeArrowheads="1"/>
          </p:cNvSpPr>
          <p:nvPr/>
        </p:nvSpPr>
        <p:spPr bwMode="auto">
          <a:xfrm>
            <a:off x="1691680" y="2060848"/>
            <a:ext cx="266948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en-CA" sz="1600" i="1" u="none" strike="noStrike" cap="none" normalizeH="0" baseline="0" dirty="0" smtClean="0">
                <a:ln>
                  <a:noFill/>
                </a:ln>
                <a:solidFill>
                  <a:schemeClr val="bg1"/>
                </a:solidFill>
                <a:effectLst/>
                <a:ea typeface="Calibri" pitchFamily="34" charset="0"/>
                <a:cs typeface="Arial" pitchFamily="34" charset="0"/>
              </a:rPr>
              <a:t>When we used the Bounty paper towel, we were able to tie the paper towel in a knot without it ripping.</a:t>
            </a:r>
            <a:endParaRPr kumimoji="0" lang="en-CA" sz="1600" i="1" u="none" strike="noStrike" cap="none" normalizeH="0" baseline="0" dirty="0" smtClean="0">
              <a:ln>
                <a:noFill/>
              </a:ln>
              <a:solidFill>
                <a:schemeClr val="bg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CA" sz="1600" b="1" i="1" u="none" strike="noStrike" cap="none" normalizeH="0" baseline="0" dirty="0" smtClean="0">
              <a:ln>
                <a:noFill/>
              </a:ln>
              <a:solidFill>
                <a:schemeClr val="tx1"/>
              </a:solidFill>
              <a:effectLst/>
              <a:cs typeface="Arial" pitchFamily="34" charset="0"/>
            </a:endParaRPr>
          </a:p>
        </p:txBody>
      </p:sp>
      <p:cxnSp>
        <p:nvCxnSpPr>
          <p:cNvPr id="17" name="Straight Connector 16"/>
          <p:cNvCxnSpPr/>
          <p:nvPr/>
        </p:nvCxnSpPr>
        <p:spPr>
          <a:xfrm>
            <a:off x="4860032" y="1700808"/>
            <a:ext cx="0" cy="3816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C:\Users\Rachel\Pictures\2012-11-26\119.JPG"/>
          <p:cNvPicPr>
            <a:picLocks noChangeAspect="1" noChangeArrowheads="1"/>
          </p:cNvPicPr>
          <p:nvPr/>
        </p:nvPicPr>
        <p:blipFill>
          <a:blip r:embed="rId2" cstate="print"/>
          <a:srcRect/>
          <a:stretch>
            <a:fillRect/>
          </a:stretch>
        </p:blipFill>
        <p:spPr bwMode="auto">
          <a:xfrm>
            <a:off x="5148064" y="3573016"/>
            <a:ext cx="1584176"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508104" y="5445224"/>
            <a:ext cx="1152128" cy="338554"/>
          </a:xfrm>
          <a:prstGeom prst="rect">
            <a:avLst/>
          </a:prstGeom>
          <a:noFill/>
        </p:spPr>
        <p:txBody>
          <a:bodyPr wrap="square" rtlCol="0">
            <a:spAutoFit/>
          </a:bodyPr>
          <a:lstStyle/>
          <a:p>
            <a:pPr algn="ctr"/>
            <a:r>
              <a:rPr lang="en-CA" sz="1600" b="1" dirty="0" smtClean="0">
                <a:solidFill>
                  <a:schemeClr val="bg1"/>
                </a:solidFill>
              </a:rPr>
              <a:t>1</a:t>
            </a:r>
            <a:r>
              <a:rPr lang="en-CA" sz="1600" b="1" baseline="30000" dirty="0" smtClean="0">
                <a:solidFill>
                  <a:schemeClr val="bg1"/>
                </a:solidFill>
              </a:rPr>
              <a:t>st</a:t>
            </a:r>
            <a:r>
              <a:rPr lang="en-CA" sz="1600" b="1" dirty="0" smtClean="0">
                <a:solidFill>
                  <a:schemeClr val="bg1"/>
                </a:solidFill>
              </a:rPr>
              <a:t> Try</a:t>
            </a:r>
            <a:endParaRPr lang="en-CA" sz="1600" b="1" dirty="0">
              <a:solidFill>
                <a:schemeClr val="bg1"/>
              </a:solidFill>
            </a:endParaRPr>
          </a:p>
        </p:txBody>
      </p:sp>
      <p:pic>
        <p:nvPicPr>
          <p:cNvPr id="3075" name="Picture 3" descr="C:\Users\Rachel\Pictures\2012-11-26\120.JPG"/>
          <p:cNvPicPr>
            <a:picLocks noChangeAspect="1" noChangeArrowheads="1"/>
          </p:cNvPicPr>
          <p:nvPr/>
        </p:nvPicPr>
        <p:blipFill>
          <a:blip r:embed="rId3" cstate="print"/>
          <a:srcRect/>
          <a:stretch>
            <a:fillRect/>
          </a:stretch>
        </p:blipFill>
        <p:spPr bwMode="auto">
          <a:xfrm>
            <a:off x="6948264" y="3573016"/>
            <a:ext cx="1835696" cy="1844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6948264" y="5517232"/>
            <a:ext cx="1728192" cy="830997"/>
          </a:xfrm>
          <a:prstGeom prst="rect">
            <a:avLst/>
          </a:prstGeom>
          <a:noFill/>
        </p:spPr>
        <p:txBody>
          <a:bodyPr wrap="square" rtlCol="0">
            <a:spAutoFit/>
          </a:bodyPr>
          <a:lstStyle/>
          <a:p>
            <a:pPr algn="ctr"/>
            <a:r>
              <a:rPr lang="en-CA" sz="1600" b="1" dirty="0" smtClean="0">
                <a:solidFill>
                  <a:schemeClr val="bg1"/>
                </a:solidFill>
              </a:rPr>
              <a:t>2</a:t>
            </a:r>
            <a:r>
              <a:rPr lang="en-CA" sz="1600" b="1" baseline="30000" dirty="0" smtClean="0">
                <a:solidFill>
                  <a:schemeClr val="bg1"/>
                </a:solidFill>
              </a:rPr>
              <a:t>nd</a:t>
            </a:r>
            <a:r>
              <a:rPr lang="en-CA" sz="1600" b="1" dirty="0" smtClean="0">
                <a:solidFill>
                  <a:schemeClr val="bg1"/>
                </a:solidFill>
              </a:rPr>
              <a:t> Try</a:t>
            </a:r>
          </a:p>
          <a:p>
            <a:pPr algn="ctr"/>
            <a:r>
              <a:rPr lang="en-CA" sz="1600" b="1" dirty="0" smtClean="0">
                <a:solidFill>
                  <a:schemeClr val="bg1"/>
                </a:solidFill>
              </a:rPr>
              <a:t>(Paper Towel Still Ripped)</a:t>
            </a:r>
            <a:endParaRPr lang="en-CA" sz="1600" b="1" dirty="0">
              <a:solidFill>
                <a:schemeClr val="bg1"/>
              </a:solidFill>
            </a:endParaRPr>
          </a:p>
        </p:txBody>
      </p:sp>
      <p:pic>
        <p:nvPicPr>
          <p:cNvPr id="3076" name="Picture 4" descr="C:\Users\Rachel\Pictures\2012-11-26\123.JPG"/>
          <p:cNvPicPr>
            <a:picLocks noChangeAspect="1" noChangeArrowheads="1"/>
          </p:cNvPicPr>
          <p:nvPr/>
        </p:nvPicPr>
        <p:blipFill>
          <a:blip r:embed="rId4" cstate="print"/>
          <a:srcRect/>
          <a:stretch>
            <a:fillRect/>
          </a:stretch>
        </p:blipFill>
        <p:spPr bwMode="auto">
          <a:xfrm>
            <a:off x="1115616" y="3429000"/>
            <a:ext cx="1584177"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7" name="Picture 5" descr="C:\Users\Rachel\Pictures\2012-11-26\121.JPG"/>
          <p:cNvPicPr>
            <a:picLocks noChangeAspect="1" noChangeArrowheads="1"/>
          </p:cNvPicPr>
          <p:nvPr/>
        </p:nvPicPr>
        <p:blipFill>
          <a:blip r:embed="rId5" cstate="print"/>
          <a:srcRect/>
          <a:stretch>
            <a:fillRect/>
          </a:stretch>
        </p:blipFill>
        <p:spPr bwMode="auto">
          <a:xfrm>
            <a:off x="2915816" y="3429000"/>
            <a:ext cx="1728192" cy="198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1115616" y="5373216"/>
            <a:ext cx="1584176" cy="584775"/>
          </a:xfrm>
          <a:prstGeom prst="rect">
            <a:avLst/>
          </a:prstGeom>
          <a:noFill/>
        </p:spPr>
        <p:txBody>
          <a:bodyPr wrap="square" rtlCol="0">
            <a:spAutoFit/>
          </a:bodyPr>
          <a:lstStyle/>
          <a:p>
            <a:pPr algn="ctr"/>
            <a:r>
              <a:rPr lang="en-CA" sz="1600" b="1" dirty="0" smtClean="0">
                <a:solidFill>
                  <a:schemeClr val="bg1"/>
                </a:solidFill>
              </a:rPr>
              <a:t>1</a:t>
            </a:r>
            <a:r>
              <a:rPr lang="en-CA" sz="1600" b="1" baseline="30000" dirty="0" smtClean="0">
                <a:solidFill>
                  <a:schemeClr val="bg1"/>
                </a:solidFill>
              </a:rPr>
              <a:t>st</a:t>
            </a:r>
            <a:r>
              <a:rPr lang="en-CA" sz="1600" b="1" dirty="0" smtClean="0">
                <a:solidFill>
                  <a:schemeClr val="bg1"/>
                </a:solidFill>
              </a:rPr>
              <a:t> Try</a:t>
            </a:r>
          </a:p>
          <a:p>
            <a:pPr algn="ctr"/>
            <a:r>
              <a:rPr lang="en-CA" sz="1600" b="1" dirty="0" smtClean="0">
                <a:solidFill>
                  <a:schemeClr val="bg1"/>
                </a:solidFill>
              </a:rPr>
              <a:t>(No Rip)</a:t>
            </a:r>
            <a:endParaRPr lang="en-CA" sz="1600" b="1" dirty="0">
              <a:solidFill>
                <a:schemeClr val="bg1"/>
              </a:solidFill>
            </a:endParaRPr>
          </a:p>
        </p:txBody>
      </p:sp>
      <p:sp>
        <p:nvSpPr>
          <p:cNvPr id="19" name="TextBox 18"/>
          <p:cNvSpPr txBox="1"/>
          <p:nvPr/>
        </p:nvSpPr>
        <p:spPr>
          <a:xfrm>
            <a:off x="2771800" y="5445224"/>
            <a:ext cx="2880320" cy="1200329"/>
          </a:xfrm>
          <a:prstGeom prst="rect">
            <a:avLst/>
          </a:prstGeom>
          <a:noFill/>
        </p:spPr>
        <p:txBody>
          <a:bodyPr wrap="square" rtlCol="0">
            <a:spAutoFit/>
          </a:bodyPr>
          <a:lstStyle/>
          <a:p>
            <a:r>
              <a:rPr lang="en-US" b="1" dirty="0" smtClean="0">
                <a:solidFill>
                  <a:srgbClr val="FFFF00"/>
                </a:solidFill>
              </a:rPr>
              <a:t>According to this test, the Bounty sheets were more durable and stronger.</a:t>
            </a:r>
            <a:endParaRPr lang="en-US" b="1" dirty="0">
              <a:solidFill>
                <a:srgbClr val="FFFF00"/>
              </a:solidFill>
            </a:endParaRPr>
          </a:p>
        </p:txBody>
      </p:sp>
    </p:spTree>
  </p:cSld>
  <p:clrMapOvr>
    <a:masterClrMapping/>
  </p:clrMapOvr>
  <p:transition spd="slow">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75446" cy="6153912"/>
          </a:xfrm>
        </p:spPr>
        <p:txBody>
          <a:bodyPr>
            <a:normAutofit/>
          </a:bodyPr>
          <a:lstStyle/>
          <a:p>
            <a:r>
              <a:rPr lang="en-CA" sz="3600" dirty="0" smtClean="0">
                <a:solidFill>
                  <a:srgbClr val="0070C0"/>
                </a:solidFill>
              </a:rPr>
              <a:t>Strength &amp; Durability</a:t>
            </a:r>
            <a:endParaRPr lang="en-CA" sz="3600" dirty="0">
              <a:solidFill>
                <a:srgbClr val="0070C0"/>
              </a:solidFill>
            </a:endParaRPr>
          </a:p>
        </p:txBody>
      </p:sp>
      <p:sp>
        <p:nvSpPr>
          <p:cNvPr id="3" name="Text Placeholder 2"/>
          <p:cNvSpPr>
            <a:spLocks noGrp="1"/>
          </p:cNvSpPr>
          <p:nvPr>
            <p:ph type="body" idx="1"/>
          </p:nvPr>
        </p:nvSpPr>
        <p:spPr>
          <a:xfrm rot="5400000">
            <a:off x="6800840" y="336064"/>
            <a:ext cx="432048" cy="3017520"/>
          </a:xfrm>
        </p:spPr>
        <p:txBody>
          <a:bodyPr>
            <a:normAutofit fontScale="92500" lnSpcReduction="10000"/>
          </a:bodyPr>
          <a:lstStyle/>
          <a:p>
            <a:r>
              <a:rPr lang="en-CA" sz="1800" b="1" dirty="0" smtClean="0"/>
              <a:t>White Swan</a:t>
            </a:r>
            <a:endParaRPr lang="en-CA" sz="1800" b="1" dirty="0"/>
          </a:p>
        </p:txBody>
      </p:sp>
      <p:sp>
        <p:nvSpPr>
          <p:cNvPr id="4" name="Text Placeholder 3"/>
          <p:cNvSpPr>
            <a:spLocks noGrp="1"/>
          </p:cNvSpPr>
          <p:nvPr>
            <p:ph type="body" sz="half" idx="3"/>
          </p:nvPr>
        </p:nvSpPr>
        <p:spPr>
          <a:xfrm rot="5400000">
            <a:off x="2588372" y="300060"/>
            <a:ext cx="504056" cy="3017520"/>
          </a:xfrm>
        </p:spPr>
        <p:txBody>
          <a:bodyPr>
            <a:normAutofit/>
          </a:bodyPr>
          <a:lstStyle/>
          <a:p>
            <a:r>
              <a:rPr lang="en-CA" sz="1800" b="1" dirty="0" smtClean="0"/>
              <a:t>Bounty</a:t>
            </a:r>
            <a:endParaRPr lang="en-CA" sz="1800" b="1" dirty="0"/>
          </a:p>
        </p:txBody>
      </p:sp>
      <p:cxnSp>
        <p:nvCxnSpPr>
          <p:cNvPr id="8" name="Straight Connector 7"/>
          <p:cNvCxnSpPr/>
          <p:nvPr/>
        </p:nvCxnSpPr>
        <p:spPr>
          <a:xfrm flipH="1">
            <a:off x="4932040" y="1484784"/>
            <a:ext cx="72008" cy="3888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47664" y="0"/>
            <a:ext cx="6624736" cy="1569660"/>
          </a:xfrm>
          <a:prstGeom prst="rect">
            <a:avLst/>
          </a:prstGeom>
          <a:noFill/>
        </p:spPr>
        <p:txBody>
          <a:bodyPr wrap="square" rtlCol="0">
            <a:spAutoFit/>
          </a:bodyPr>
          <a:lstStyle/>
          <a:p>
            <a:r>
              <a:rPr lang="en-CA" sz="1600" b="1" i="1" u="sng" dirty="0" smtClean="0">
                <a:solidFill>
                  <a:schemeClr val="bg1"/>
                </a:solidFill>
              </a:rPr>
              <a:t>Test #3 Strength </a:t>
            </a:r>
            <a:r>
              <a:rPr lang="en-CA" sz="1600" b="1" i="1" u="sng" dirty="0" smtClean="0">
                <a:solidFill>
                  <a:schemeClr val="bg1"/>
                </a:solidFill>
              </a:rPr>
              <a:t>and </a:t>
            </a:r>
            <a:r>
              <a:rPr lang="en-CA" sz="1600" b="1" i="1" u="sng" dirty="0" smtClean="0">
                <a:solidFill>
                  <a:schemeClr val="bg1"/>
                </a:solidFill>
              </a:rPr>
              <a:t>Durability </a:t>
            </a:r>
            <a:endParaRPr lang="en-CA" sz="1600" i="1" dirty="0" smtClean="0">
              <a:solidFill>
                <a:schemeClr val="bg1"/>
              </a:solidFill>
            </a:endParaRPr>
          </a:p>
          <a:p>
            <a:r>
              <a:rPr lang="en-CA" sz="1600" i="1" dirty="0" smtClean="0">
                <a:solidFill>
                  <a:schemeClr val="bg1"/>
                </a:solidFill>
              </a:rPr>
              <a:t>In this test we </a:t>
            </a:r>
            <a:r>
              <a:rPr lang="en-CA" sz="1600" i="1" dirty="0" smtClean="0">
                <a:solidFill>
                  <a:schemeClr val="bg1"/>
                </a:solidFill>
              </a:rPr>
              <a:t>measured </a:t>
            </a:r>
            <a:r>
              <a:rPr lang="en-CA" sz="1600" b="1" i="1" dirty="0" smtClean="0">
                <a:solidFill>
                  <a:srgbClr val="FF0000"/>
                </a:solidFill>
              </a:rPr>
              <a:t>40 mL </a:t>
            </a:r>
            <a:r>
              <a:rPr lang="en-CA" sz="1600" i="1" dirty="0" smtClean="0">
                <a:solidFill>
                  <a:schemeClr val="bg1"/>
                </a:solidFill>
              </a:rPr>
              <a:t>of syrup, to see if Bounty paper towels could wipe up a sticky </a:t>
            </a:r>
            <a:r>
              <a:rPr lang="en-CA" sz="1600" i="1" dirty="0" smtClean="0">
                <a:solidFill>
                  <a:schemeClr val="bg1"/>
                </a:solidFill>
              </a:rPr>
              <a:t>mess from a flat surface more efficiently than </a:t>
            </a:r>
            <a:r>
              <a:rPr lang="en-CA" sz="1600" i="1" dirty="0" smtClean="0">
                <a:solidFill>
                  <a:schemeClr val="bg1"/>
                </a:solidFill>
              </a:rPr>
              <a:t>White Swan paper towels. We </a:t>
            </a:r>
            <a:r>
              <a:rPr lang="en-CA" sz="1600" i="1" dirty="0" smtClean="0">
                <a:solidFill>
                  <a:schemeClr val="bg1"/>
                </a:solidFill>
              </a:rPr>
              <a:t>counted</a:t>
            </a:r>
            <a:r>
              <a:rPr lang="en-CA" sz="1600" i="1" dirty="0" smtClean="0">
                <a:solidFill>
                  <a:schemeClr val="bg1"/>
                </a:solidFill>
              </a:rPr>
              <a:t> </a:t>
            </a:r>
            <a:r>
              <a:rPr lang="en-CA" sz="1600" i="1" dirty="0" smtClean="0">
                <a:solidFill>
                  <a:schemeClr val="bg1"/>
                </a:solidFill>
              </a:rPr>
              <a:t>how many </a:t>
            </a:r>
            <a:r>
              <a:rPr lang="en-CA" sz="1600" i="1" dirty="0" smtClean="0">
                <a:solidFill>
                  <a:schemeClr val="bg1"/>
                </a:solidFill>
              </a:rPr>
              <a:t>strips</a:t>
            </a:r>
            <a:r>
              <a:rPr lang="en-CA" sz="1600" i="1" dirty="0" smtClean="0">
                <a:solidFill>
                  <a:schemeClr val="bg1"/>
                </a:solidFill>
              </a:rPr>
              <a:t> </a:t>
            </a:r>
            <a:r>
              <a:rPr lang="en-CA" sz="1600" i="1" dirty="0" smtClean="0">
                <a:solidFill>
                  <a:schemeClr val="bg1"/>
                </a:solidFill>
              </a:rPr>
              <a:t>of each brand </a:t>
            </a:r>
            <a:r>
              <a:rPr lang="en-CA" sz="1600" i="1" dirty="0" smtClean="0">
                <a:solidFill>
                  <a:schemeClr val="bg1"/>
                </a:solidFill>
              </a:rPr>
              <a:t>of paper towel it </a:t>
            </a:r>
            <a:r>
              <a:rPr lang="en-CA" sz="1600" i="1" dirty="0" smtClean="0">
                <a:solidFill>
                  <a:schemeClr val="bg1"/>
                </a:solidFill>
              </a:rPr>
              <a:t>took to wipe up </a:t>
            </a:r>
            <a:r>
              <a:rPr lang="en-CA" sz="1600" i="1" dirty="0" smtClean="0">
                <a:solidFill>
                  <a:schemeClr val="bg1"/>
                </a:solidFill>
              </a:rPr>
              <a:t>each</a:t>
            </a:r>
            <a:r>
              <a:rPr lang="en-CA" sz="1600" i="1" dirty="0" smtClean="0">
                <a:solidFill>
                  <a:schemeClr val="bg1"/>
                </a:solidFill>
              </a:rPr>
              <a:t> mess and then manually checked the surface for the remains. </a:t>
            </a:r>
            <a:endParaRPr lang="en-CA" sz="1600" i="1" dirty="0">
              <a:solidFill>
                <a:schemeClr val="bg1"/>
              </a:solidFill>
            </a:endParaRPr>
          </a:p>
        </p:txBody>
      </p:sp>
      <p:sp>
        <p:nvSpPr>
          <p:cNvPr id="11" name="TextBox 10"/>
          <p:cNvSpPr txBox="1"/>
          <p:nvPr/>
        </p:nvSpPr>
        <p:spPr>
          <a:xfrm>
            <a:off x="1331640" y="2060848"/>
            <a:ext cx="2880320" cy="2554545"/>
          </a:xfrm>
          <a:prstGeom prst="rect">
            <a:avLst/>
          </a:prstGeom>
          <a:noFill/>
        </p:spPr>
        <p:txBody>
          <a:bodyPr wrap="square" rtlCol="0">
            <a:spAutoFit/>
          </a:bodyPr>
          <a:lstStyle/>
          <a:p>
            <a:r>
              <a:rPr lang="en-CA" sz="1600" i="1" dirty="0" smtClean="0">
                <a:solidFill>
                  <a:schemeClr val="bg1"/>
                </a:solidFill>
              </a:rPr>
              <a:t>When we used the Bounty paper towel, it was able to wipe up the sticky syrup, only using </a:t>
            </a:r>
            <a:r>
              <a:rPr lang="en-CA" sz="1600" b="1" i="1" dirty="0" smtClean="0">
                <a:solidFill>
                  <a:srgbClr val="FF0000"/>
                </a:solidFill>
              </a:rPr>
              <a:t>one</a:t>
            </a:r>
            <a:r>
              <a:rPr lang="en-CA" sz="1600" i="1" dirty="0" smtClean="0">
                <a:solidFill>
                  <a:schemeClr val="bg1"/>
                </a:solidFill>
              </a:rPr>
              <a:t> piece of paper towel, and a </a:t>
            </a:r>
            <a:r>
              <a:rPr lang="en-CA" sz="1600" b="1" i="1" dirty="0" smtClean="0">
                <a:solidFill>
                  <a:srgbClr val="FF0000"/>
                </a:solidFill>
              </a:rPr>
              <a:t>quarter</a:t>
            </a:r>
            <a:r>
              <a:rPr lang="en-CA" sz="1600" i="1" dirty="0" smtClean="0">
                <a:solidFill>
                  <a:schemeClr val="bg1"/>
                </a:solidFill>
              </a:rPr>
              <a:t> </a:t>
            </a:r>
            <a:r>
              <a:rPr lang="en-CA" sz="1600" i="1" dirty="0" smtClean="0">
                <a:solidFill>
                  <a:schemeClr val="bg1"/>
                </a:solidFill>
              </a:rPr>
              <a:t>section of the second piece. The table was clean </a:t>
            </a:r>
            <a:r>
              <a:rPr lang="en-CA" sz="1600" i="1" dirty="0" smtClean="0">
                <a:solidFill>
                  <a:schemeClr val="bg1"/>
                </a:solidFill>
              </a:rPr>
              <a:t>and there was </a:t>
            </a:r>
            <a:r>
              <a:rPr lang="en-CA" sz="1600" b="1" i="1" dirty="0" smtClean="0">
                <a:solidFill>
                  <a:srgbClr val="FF0000"/>
                </a:solidFill>
              </a:rPr>
              <a:t>no </a:t>
            </a:r>
            <a:r>
              <a:rPr lang="en-CA" sz="1600" b="1" i="1" dirty="0" smtClean="0">
                <a:solidFill>
                  <a:srgbClr val="FF0000"/>
                </a:solidFill>
              </a:rPr>
              <a:t>evidence of stickiness afterward..</a:t>
            </a:r>
            <a:endParaRPr lang="en-CA" sz="1600" b="1" i="1" dirty="0">
              <a:solidFill>
                <a:srgbClr val="FF0000"/>
              </a:solidFill>
            </a:endParaRPr>
          </a:p>
        </p:txBody>
      </p:sp>
      <p:sp>
        <p:nvSpPr>
          <p:cNvPr id="12" name="TextBox 11"/>
          <p:cNvSpPr txBox="1"/>
          <p:nvPr/>
        </p:nvSpPr>
        <p:spPr>
          <a:xfrm>
            <a:off x="5364088" y="2060848"/>
            <a:ext cx="3168352" cy="1323439"/>
          </a:xfrm>
          <a:prstGeom prst="rect">
            <a:avLst/>
          </a:prstGeom>
          <a:noFill/>
        </p:spPr>
        <p:txBody>
          <a:bodyPr wrap="square" rtlCol="0">
            <a:spAutoFit/>
          </a:bodyPr>
          <a:lstStyle/>
          <a:p>
            <a:r>
              <a:rPr lang="en-CA" sz="1600" i="1" dirty="0" smtClean="0">
                <a:solidFill>
                  <a:schemeClr val="bg1"/>
                </a:solidFill>
              </a:rPr>
              <a:t>When we used the White Swan paper towel, it used </a:t>
            </a:r>
            <a:r>
              <a:rPr lang="en-CA" sz="1600" b="1" i="1" dirty="0" smtClean="0">
                <a:solidFill>
                  <a:srgbClr val="FF0000"/>
                </a:solidFill>
              </a:rPr>
              <a:t>two</a:t>
            </a:r>
            <a:r>
              <a:rPr lang="en-CA" sz="1600" i="1" dirty="0" smtClean="0">
                <a:solidFill>
                  <a:schemeClr val="bg1"/>
                </a:solidFill>
              </a:rPr>
              <a:t> full pieces of paper towel to wipe up the mess, and the surface was </a:t>
            </a:r>
            <a:r>
              <a:rPr lang="en-CA" sz="1600" i="1" dirty="0" smtClean="0">
                <a:solidFill>
                  <a:schemeClr val="bg1"/>
                </a:solidFill>
              </a:rPr>
              <a:t>still slightly sticky</a:t>
            </a:r>
            <a:r>
              <a:rPr lang="en-CA" sz="1600" i="1" dirty="0" smtClean="0">
                <a:solidFill>
                  <a:schemeClr val="bg1"/>
                </a:solidFill>
              </a:rPr>
              <a:t>.</a:t>
            </a:r>
            <a:endParaRPr lang="en-CA" sz="1600" i="1" dirty="0">
              <a:solidFill>
                <a:schemeClr val="bg1"/>
              </a:solidFill>
            </a:endParaRPr>
          </a:p>
        </p:txBody>
      </p:sp>
      <p:pic>
        <p:nvPicPr>
          <p:cNvPr id="18434" name="Picture 2" descr="C:\Users\karlene\Pictures\2012-12-06\194.JPG"/>
          <p:cNvPicPr>
            <a:picLocks noChangeAspect="1" noChangeArrowheads="1"/>
          </p:cNvPicPr>
          <p:nvPr/>
        </p:nvPicPr>
        <p:blipFill>
          <a:blip r:embed="rId2" cstate="print"/>
          <a:srcRect/>
          <a:stretch>
            <a:fillRect/>
          </a:stretch>
        </p:blipFill>
        <p:spPr bwMode="auto">
          <a:xfrm rot="16200000">
            <a:off x="3671904" y="3392997"/>
            <a:ext cx="2088232" cy="1008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5" name="Picture 3" descr="C:\Users\karlene\Pictures\2012-12-06\195.JPG"/>
          <p:cNvPicPr>
            <a:picLocks noChangeAspect="1" noChangeArrowheads="1"/>
          </p:cNvPicPr>
          <p:nvPr/>
        </p:nvPicPr>
        <p:blipFill>
          <a:blip r:embed="rId3" cstate="print"/>
          <a:srcRect/>
          <a:stretch>
            <a:fillRect/>
          </a:stretch>
        </p:blipFill>
        <p:spPr bwMode="auto">
          <a:xfrm>
            <a:off x="3851920" y="5157192"/>
            <a:ext cx="1728192"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6" name="Picture 4" descr="C:\Users\karlene\Pictures\2012-12-06\198.JPG"/>
          <p:cNvPicPr>
            <a:picLocks noChangeAspect="1" noChangeArrowheads="1"/>
          </p:cNvPicPr>
          <p:nvPr/>
        </p:nvPicPr>
        <p:blipFill>
          <a:blip r:embed="rId4" cstate="print"/>
          <a:srcRect/>
          <a:stretch>
            <a:fillRect/>
          </a:stretch>
        </p:blipFill>
        <p:spPr bwMode="auto">
          <a:xfrm>
            <a:off x="5796136" y="3501008"/>
            <a:ext cx="2483768" cy="158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7" name="Picture 5" descr="C:\Users\karlene\Pictures\2012-12-06\196.JPG"/>
          <p:cNvPicPr>
            <a:picLocks noChangeAspect="1" noChangeArrowheads="1"/>
          </p:cNvPicPr>
          <p:nvPr/>
        </p:nvPicPr>
        <p:blipFill>
          <a:blip r:embed="rId5" cstate="print"/>
          <a:srcRect/>
          <a:stretch>
            <a:fillRect/>
          </a:stretch>
        </p:blipFill>
        <p:spPr bwMode="auto">
          <a:xfrm>
            <a:off x="1547664" y="4725144"/>
            <a:ext cx="1883701"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084168" y="5085184"/>
            <a:ext cx="2592288" cy="1569660"/>
          </a:xfrm>
          <a:prstGeom prst="rect">
            <a:avLst/>
          </a:prstGeom>
          <a:noFill/>
        </p:spPr>
        <p:txBody>
          <a:bodyPr wrap="square" rtlCol="0">
            <a:spAutoFit/>
          </a:bodyPr>
          <a:lstStyle/>
          <a:p>
            <a:r>
              <a:rPr lang="en-CA" sz="1600" b="1" i="1" dirty="0" smtClean="0">
                <a:solidFill>
                  <a:srgbClr val="FFFF00"/>
                </a:solidFill>
              </a:rPr>
              <a:t>According to our tests, Bounty paper towel </a:t>
            </a:r>
            <a:r>
              <a:rPr lang="en-CA" sz="1600" b="1" i="1" dirty="0" smtClean="0">
                <a:solidFill>
                  <a:srgbClr val="FFFF00"/>
                </a:solidFill>
              </a:rPr>
              <a:t>is slightly </a:t>
            </a:r>
            <a:r>
              <a:rPr lang="en-CA" sz="1600" b="1" i="1" dirty="0" smtClean="0">
                <a:solidFill>
                  <a:srgbClr val="FFFF00"/>
                </a:solidFill>
              </a:rPr>
              <a:t>more durable with sticky messes than the Bargain Brand (White Swan).</a:t>
            </a:r>
            <a:endParaRPr lang="en-CA" sz="1600" b="1" i="1" dirty="0">
              <a:solidFill>
                <a:srgbClr val="FFFF00"/>
              </a:solidFill>
            </a:endParaRPr>
          </a:p>
        </p:txBody>
      </p: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75446" cy="6153912"/>
          </a:xfrm>
        </p:spPr>
        <p:txBody>
          <a:bodyPr>
            <a:normAutofit/>
          </a:bodyPr>
          <a:lstStyle/>
          <a:p>
            <a:r>
              <a:rPr lang="en-CA" sz="36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Absorbency</a:t>
            </a:r>
            <a:endParaRPr lang="en-CA" sz="3600" dirty="0">
              <a:solidFill>
                <a:srgbClr val="0070C0"/>
              </a:solidFill>
            </a:endParaRPr>
          </a:p>
        </p:txBody>
      </p:sp>
      <p:sp>
        <p:nvSpPr>
          <p:cNvPr id="3" name="Text Placeholder 2"/>
          <p:cNvSpPr>
            <a:spLocks noGrp="1"/>
          </p:cNvSpPr>
          <p:nvPr>
            <p:ph type="body" idx="1"/>
          </p:nvPr>
        </p:nvSpPr>
        <p:spPr>
          <a:xfrm rot="5400000">
            <a:off x="6582336" y="626576"/>
            <a:ext cx="581024" cy="3017520"/>
          </a:xfrm>
        </p:spPr>
        <p:txBody>
          <a:bodyPr>
            <a:normAutofit/>
          </a:bodyPr>
          <a:lstStyle/>
          <a:p>
            <a:r>
              <a:rPr lang="en-CA" sz="1800" b="1" dirty="0" smtClean="0"/>
              <a:t>White Swan</a:t>
            </a:r>
            <a:endParaRPr lang="en-CA" sz="1800" b="1" dirty="0"/>
          </a:p>
        </p:txBody>
      </p:sp>
      <p:sp>
        <p:nvSpPr>
          <p:cNvPr id="4" name="Text Placeholder 3"/>
          <p:cNvSpPr>
            <a:spLocks noGrp="1"/>
          </p:cNvSpPr>
          <p:nvPr>
            <p:ph type="body" sz="half" idx="3"/>
          </p:nvPr>
        </p:nvSpPr>
        <p:spPr>
          <a:xfrm rot="5400000">
            <a:off x="2837920" y="626576"/>
            <a:ext cx="581024" cy="3017520"/>
          </a:xfrm>
        </p:spPr>
        <p:txBody>
          <a:bodyPr>
            <a:normAutofit/>
          </a:bodyPr>
          <a:lstStyle/>
          <a:p>
            <a:r>
              <a:rPr lang="en-CA" sz="1800" b="1" dirty="0" smtClean="0"/>
              <a:t>Bounty</a:t>
            </a:r>
            <a:endParaRPr lang="en-CA" sz="1800" b="1" dirty="0"/>
          </a:p>
        </p:txBody>
      </p:sp>
      <p:sp>
        <p:nvSpPr>
          <p:cNvPr id="7" name="TextBox 6"/>
          <p:cNvSpPr txBox="1"/>
          <p:nvPr/>
        </p:nvSpPr>
        <p:spPr>
          <a:xfrm>
            <a:off x="1403648" y="188640"/>
            <a:ext cx="6984776" cy="1569660"/>
          </a:xfrm>
          <a:prstGeom prst="rect">
            <a:avLst/>
          </a:prstGeom>
          <a:noFill/>
        </p:spPr>
        <p:txBody>
          <a:bodyPr wrap="square" rtlCol="0">
            <a:spAutoFit/>
          </a:bodyPr>
          <a:lstStyle/>
          <a:p>
            <a:r>
              <a:rPr lang="en-CA" sz="1600" b="1" i="1" u="sng" dirty="0" smtClean="0">
                <a:solidFill>
                  <a:schemeClr val="bg1"/>
                </a:solidFill>
              </a:rPr>
              <a:t>Test #1 Absorbency</a:t>
            </a:r>
            <a:endParaRPr lang="en-CA" sz="1600" i="1" dirty="0" smtClean="0">
              <a:solidFill>
                <a:schemeClr val="bg1"/>
              </a:solidFill>
            </a:endParaRPr>
          </a:p>
          <a:p>
            <a:r>
              <a:rPr lang="en-CA" sz="1600" i="1" dirty="0" smtClean="0">
                <a:solidFill>
                  <a:schemeClr val="bg1"/>
                </a:solidFill>
              </a:rPr>
              <a:t>We tested </a:t>
            </a:r>
            <a:r>
              <a:rPr lang="en-CA" sz="1600" i="1" dirty="0" smtClean="0">
                <a:solidFill>
                  <a:schemeClr val="bg1"/>
                </a:solidFill>
              </a:rPr>
              <a:t>how many pieces of paper towel from each brand (Bounty and White Swan) it takes to wipe up a spill </a:t>
            </a:r>
            <a:r>
              <a:rPr lang="en-CA" sz="1600" i="1" dirty="0" smtClean="0">
                <a:solidFill>
                  <a:schemeClr val="bg1"/>
                </a:solidFill>
              </a:rPr>
              <a:t>of 25 </a:t>
            </a:r>
            <a:r>
              <a:rPr lang="en-CA" sz="1600" i="1" dirty="0" err="1" smtClean="0">
                <a:solidFill>
                  <a:schemeClr val="bg1"/>
                </a:solidFill>
              </a:rPr>
              <a:t>mls</a:t>
            </a:r>
            <a:r>
              <a:rPr lang="en-CA" sz="1600" i="1" dirty="0" smtClean="0">
                <a:solidFill>
                  <a:schemeClr val="bg1"/>
                </a:solidFill>
              </a:rPr>
              <a:t> of water (coloured with blue dye) as </a:t>
            </a:r>
            <a:r>
              <a:rPr lang="en-CA" sz="1600" i="1" dirty="0" smtClean="0">
                <a:solidFill>
                  <a:schemeClr val="bg1"/>
                </a:solidFill>
              </a:rPr>
              <a:t>well as how long it takes to wipe up the liquid. </a:t>
            </a:r>
            <a:r>
              <a:rPr lang="en-CA" sz="1600" i="1" dirty="0" smtClean="0">
                <a:solidFill>
                  <a:schemeClr val="bg1"/>
                </a:solidFill>
              </a:rPr>
              <a:t>Note:  This was the same test that was performed in </a:t>
            </a:r>
            <a:r>
              <a:rPr lang="en-CA" sz="1600" i="1" dirty="0" smtClean="0">
                <a:solidFill>
                  <a:schemeClr val="bg1"/>
                </a:solidFill>
              </a:rPr>
              <a:t>the </a:t>
            </a:r>
            <a:r>
              <a:rPr lang="en-CA" sz="1600" i="1" dirty="0" smtClean="0">
                <a:solidFill>
                  <a:schemeClr val="bg1"/>
                </a:solidFill>
              </a:rPr>
              <a:t>commercial in which (in small print) it states that it took 16 seconds. </a:t>
            </a:r>
            <a:endParaRPr lang="en-CA" sz="1600" i="1" dirty="0">
              <a:solidFill>
                <a:schemeClr val="bg1"/>
              </a:solidFill>
            </a:endParaRPr>
          </a:p>
        </p:txBody>
      </p:sp>
      <p:sp>
        <p:nvSpPr>
          <p:cNvPr id="8" name="TextBox 7"/>
          <p:cNvSpPr txBox="1"/>
          <p:nvPr/>
        </p:nvSpPr>
        <p:spPr>
          <a:xfrm>
            <a:off x="5364088" y="2492896"/>
            <a:ext cx="3024336" cy="830997"/>
          </a:xfrm>
          <a:prstGeom prst="rect">
            <a:avLst/>
          </a:prstGeom>
          <a:noFill/>
        </p:spPr>
        <p:txBody>
          <a:bodyPr wrap="square" rtlCol="0">
            <a:spAutoFit/>
          </a:bodyPr>
          <a:lstStyle/>
          <a:p>
            <a:r>
              <a:rPr lang="en-CA" sz="1600" i="1" dirty="0" smtClean="0">
                <a:solidFill>
                  <a:schemeClr val="bg1"/>
                </a:solidFill>
              </a:rPr>
              <a:t>It took 4 pieces of White Swan </a:t>
            </a:r>
            <a:r>
              <a:rPr lang="en-CA" sz="1600" i="1" dirty="0" smtClean="0">
                <a:solidFill>
                  <a:schemeClr val="bg1"/>
                </a:solidFill>
              </a:rPr>
              <a:t>paper towel </a:t>
            </a:r>
            <a:r>
              <a:rPr lang="en-CA" sz="1600" i="1" dirty="0" smtClean="0">
                <a:solidFill>
                  <a:schemeClr val="bg1"/>
                </a:solidFill>
              </a:rPr>
              <a:t>47 </a:t>
            </a:r>
            <a:r>
              <a:rPr lang="en-CA" sz="1600" i="1" dirty="0" smtClean="0">
                <a:solidFill>
                  <a:schemeClr val="bg1"/>
                </a:solidFill>
              </a:rPr>
              <a:t>seconds to wipe up the spill.</a:t>
            </a:r>
            <a:endParaRPr lang="en-CA" sz="1600" i="1" dirty="0">
              <a:solidFill>
                <a:schemeClr val="bg1"/>
              </a:solidFill>
            </a:endParaRPr>
          </a:p>
        </p:txBody>
      </p:sp>
      <p:sp>
        <p:nvSpPr>
          <p:cNvPr id="9" name="TextBox 8"/>
          <p:cNvSpPr txBox="1"/>
          <p:nvPr/>
        </p:nvSpPr>
        <p:spPr>
          <a:xfrm>
            <a:off x="1547664" y="2420888"/>
            <a:ext cx="3096344" cy="1077218"/>
          </a:xfrm>
          <a:prstGeom prst="rect">
            <a:avLst/>
          </a:prstGeom>
          <a:noFill/>
        </p:spPr>
        <p:txBody>
          <a:bodyPr wrap="square" rtlCol="0">
            <a:spAutoFit/>
          </a:bodyPr>
          <a:lstStyle/>
          <a:p>
            <a:r>
              <a:rPr lang="en-CA" sz="1600" i="1" dirty="0" smtClean="0">
                <a:solidFill>
                  <a:schemeClr val="bg1"/>
                </a:solidFill>
              </a:rPr>
              <a:t>Bounty </a:t>
            </a:r>
            <a:r>
              <a:rPr lang="en-CA" sz="1600" i="1" dirty="0" smtClean="0">
                <a:solidFill>
                  <a:schemeClr val="bg1"/>
                </a:solidFill>
              </a:rPr>
              <a:t>paper towel </a:t>
            </a:r>
            <a:r>
              <a:rPr lang="en-CA" sz="1600" i="1" dirty="0" smtClean="0">
                <a:solidFill>
                  <a:schemeClr val="bg1"/>
                </a:solidFill>
              </a:rPr>
              <a:t>took </a:t>
            </a:r>
            <a:r>
              <a:rPr lang="en-CA" sz="1600" i="1" dirty="0" smtClean="0">
                <a:solidFill>
                  <a:schemeClr val="bg1"/>
                </a:solidFill>
              </a:rPr>
              <a:t>2 pieces of paper towel in 21 seconds to wipe up the water. </a:t>
            </a:r>
            <a:endParaRPr lang="en-CA" sz="1600" i="1" dirty="0">
              <a:solidFill>
                <a:schemeClr val="bg1"/>
              </a:solidFill>
            </a:endParaRPr>
          </a:p>
        </p:txBody>
      </p:sp>
      <p:cxnSp>
        <p:nvCxnSpPr>
          <p:cNvPr id="11" name="Straight Connector 10"/>
          <p:cNvCxnSpPr/>
          <p:nvPr/>
        </p:nvCxnSpPr>
        <p:spPr>
          <a:xfrm flipH="1">
            <a:off x="4932040" y="1700808"/>
            <a:ext cx="72008" cy="3672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03648" y="5661248"/>
            <a:ext cx="6912768" cy="830997"/>
          </a:xfrm>
          <a:prstGeom prst="rect">
            <a:avLst/>
          </a:prstGeom>
          <a:noFill/>
        </p:spPr>
        <p:txBody>
          <a:bodyPr wrap="square" rtlCol="0">
            <a:spAutoFit/>
          </a:bodyPr>
          <a:lstStyle/>
          <a:p>
            <a:r>
              <a:rPr lang="en-CA" sz="1600" i="1" dirty="0" smtClean="0">
                <a:solidFill>
                  <a:srgbClr val="FFFF00"/>
                </a:solidFill>
              </a:rPr>
              <a:t>In comparison </a:t>
            </a:r>
            <a:r>
              <a:rPr lang="en-CA" sz="1600" i="1" dirty="0" smtClean="0">
                <a:solidFill>
                  <a:srgbClr val="FFFF00"/>
                </a:solidFill>
              </a:rPr>
              <a:t>to the </a:t>
            </a:r>
            <a:r>
              <a:rPr lang="en-CA" sz="1600" i="1" dirty="0" smtClean="0">
                <a:solidFill>
                  <a:srgbClr val="FFFF00"/>
                </a:solidFill>
              </a:rPr>
              <a:t>original commercial</a:t>
            </a:r>
            <a:r>
              <a:rPr lang="en-CA" sz="1600" i="1" dirty="0" smtClean="0">
                <a:solidFill>
                  <a:srgbClr val="FFFF00"/>
                </a:solidFill>
              </a:rPr>
              <a:t>, it took </a:t>
            </a:r>
            <a:r>
              <a:rPr lang="en-CA" sz="1600" i="1" dirty="0" smtClean="0">
                <a:solidFill>
                  <a:srgbClr val="FFFF00"/>
                </a:solidFill>
              </a:rPr>
              <a:t>us 1 </a:t>
            </a:r>
            <a:r>
              <a:rPr lang="en-CA" sz="1600" i="1" dirty="0" smtClean="0">
                <a:solidFill>
                  <a:srgbClr val="FFFF00"/>
                </a:solidFill>
              </a:rPr>
              <a:t>more piece of paper towel and 5 more </a:t>
            </a:r>
            <a:r>
              <a:rPr lang="en-CA" sz="1600" i="1" dirty="0" smtClean="0">
                <a:solidFill>
                  <a:srgbClr val="FFFF00"/>
                </a:solidFill>
              </a:rPr>
              <a:t>seconds, however like </a:t>
            </a:r>
            <a:r>
              <a:rPr lang="en-CA" sz="1600" i="1" dirty="0" smtClean="0">
                <a:solidFill>
                  <a:srgbClr val="FFFF00"/>
                </a:solidFill>
              </a:rPr>
              <a:t>the commercial </a:t>
            </a:r>
            <a:r>
              <a:rPr lang="en-CA" sz="1600" i="1" dirty="0" smtClean="0">
                <a:solidFill>
                  <a:srgbClr val="FFFF00"/>
                </a:solidFill>
              </a:rPr>
              <a:t>stated, </a:t>
            </a:r>
            <a:r>
              <a:rPr lang="en-CA" sz="1600" i="1" dirty="0" smtClean="0">
                <a:solidFill>
                  <a:srgbClr val="FFFF00"/>
                </a:solidFill>
              </a:rPr>
              <a:t>Bounty absorbed twice as much as the bargain brand. </a:t>
            </a:r>
            <a:endParaRPr lang="en-CA" sz="1600" i="1" dirty="0">
              <a:solidFill>
                <a:srgbClr val="FFFF00"/>
              </a:solidFill>
            </a:endParaRPr>
          </a:p>
        </p:txBody>
      </p:sp>
      <p:pic>
        <p:nvPicPr>
          <p:cNvPr id="16386" name="Picture 2" descr="C:\Users\karlene\Pictures\2012-12-06\186.JPG"/>
          <p:cNvPicPr>
            <a:picLocks noChangeAspect="1" noChangeArrowheads="1"/>
          </p:cNvPicPr>
          <p:nvPr/>
        </p:nvPicPr>
        <p:blipFill>
          <a:blip r:embed="rId2" cstate="print"/>
          <a:srcRect/>
          <a:stretch>
            <a:fillRect/>
          </a:stretch>
        </p:blipFill>
        <p:spPr bwMode="auto">
          <a:xfrm rot="5400000">
            <a:off x="6984268" y="3825044"/>
            <a:ext cx="2016224"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7" name="Picture 3" descr="C:\Users\karlene\Pictures\2012-12-06\187.JPG"/>
          <p:cNvPicPr>
            <a:picLocks noChangeAspect="1" noChangeArrowheads="1"/>
          </p:cNvPicPr>
          <p:nvPr/>
        </p:nvPicPr>
        <p:blipFill>
          <a:blip r:embed="rId3" cstate="print"/>
          <a:srcRect/>
          <a:stretch>
            <a:fillRect/>
          </a:stretch>
        </p:blipFill>
        <p:spPr bwMode="auto">
          <a:xfrm>
            <a:off x="5292080" y="3645024"/>
            <a:ext cx="1464163"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8" name="Picture 4" descr="C:\Users\karlene\Pictures\2012-12-06\190.JPG"/>
          <p:cNvPicPr>
            <a:picLocks noChangeAspect="1" noChangeArrowheads="1"/>
          </p:cNvPicPr>
          <p:nvPr/>
        </p:nvPicPr>
        <p:blipFill>
          <a:blip r:embed="rId4" cstate="print"/>
          <a:srcRect/>
          <a:stretch>
            <a:fillRect/>
          </a:stretch>
        </p:blipFill>
        <p:spPr bwMode="auto">
          <a:xfrm rot="5400000">
            <a:off x="1034607" y="4014065"/>
            <a:ext cx="1800200" cy="135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9" name="Picture 5" descr="C:\Users\karlene\Pictures\2012-12-06\189.JPG"/>
          <p:cNvPicPr>
            <a:picLocks noChangeAspect="1" noChangeArrowheads="1"/>
          </p:cNvPicPr>
          <p:nvPr/>
        </p:nvPicPr>
        <p:blipFill>
          <a:blip r:embed="rId5" cstate="print"/>
          <a:srcRect/>
          <a:stretch>
            <a:fillRect/>
          </a:stretch>
        </p:blipFill>
        <p:spPr bwMode="auto">
          <a:xfrm>
            <a:off x="3491880" y="3717032"/>
            <a:ext cx="1283635" cy="1844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50776" cy="6153912"/>
          </a:xfrm>
        </p:spPr>
        <p:txBody>
          <a:bodyPr>
            <a:normAutofit/>
          </a:bodyPr>
          <a:lstStyle/>
          <a:p>
            <a:r>
              <a:rPr lang="en-CA" sz="3600" dirty="0" smtClean="0">
                <a:solidFill>
                  <a:srgbClr val="0070C0"/>
                </a:solidFill>
                <a:effectLst/>
              </a:rPr>
              <a:t>Absorbency</a:t>
            </a:r>
            <a:endParaRPr lang="en-CA" sz="3600" dirty="0">
              <a:solidFill>
                <a:srgbClr val="0070C0"/>
              </a:solidFill>
              <a:effectLst/>
            </a:endParaRPr>
          </a:p>
        </p:txBody>
      </p:sp>
      <p:sp>
        <p:nvSpPr>
          <p:cNvPr id="3" name="Text Placeholder 2"/>
          <p:cNvSpPr>
            <a:spLocks noGrp="1"/>
          </p:cNvSpPr>
          <p:nvPr>
            <p:ph type="body" idx="1"/>
          </p:nvPr>
        </p:nvSpPr>
        <p:spPr>
          <a:xfrm rot="5400000">
            <a:off x="6438320" y="626576"/>
            <a:ext cx="581024" cy="3017520"/>
          </a:xfrm>
        </p:spPr>
        <p:txBody>
          <a:bodyPr>
            <a:normAutofit/>
          </a:bodyPr>
          <a:lstStyle/>
          <a:p>
            <a:r>
              <a:rPr lang="en-CA" sz="1800" b="1" dirty="0" smtClean="0"/>
              <a:t>White Swan</a:t>
            </a:r>
            <a:endParaRPr lang="en-CA" sz="1800" b="1" dirty="0"/>
          </a:p>
        </p:txBody>
      </p:sp>
      <p:sp>
        <p:nvSpPr>
          <p:cNvPr id="4" name="Text Placeholder 3"/>
          <p:cNvSpPr>
            <a:spLocks noGrp="1"/>
          </p:cNvSpPr>
          <p:nvPr>
            <p:ph type="body" sz="half" idx="3"/>
          </p:nvPr>
        </p:nvSpPr>
        <p:spPr>
          <a:xfrm rot="5400000">
            <a:off x="2981936" y="626576"/>
            <a:ext cx="581024" cy="3017520"/>
          </a:xfrm>
        </p:spPr>
        <p:txBody>
          <a:bodyPr>
            <a:normAutofit/>
          </a:bodyPr>
          <a:lstStyle/>
          <a:p>
            <a:r>
              <a:rPr lang="en-CA" sz="1800" b="1" dirty="0" smtClean="0"/>
              <a:t>Bounty</a:t>
            </a:r>
            <a:endParaRPr lang="en-CA" sz="1800" b="1" dirty="0"/>
          </a:p>
        </p:txBody>
      </p:sp>
      <p:sp>
        <p:nvSpPr>
          <p:cNvPr id="7" name="TextBox 6"/>
          <p:cNvSpPr txBox="1"/>
          <p:nvPr/>
        </p:nvSpPr>
        <p:spPr>
          <a:xfrm>
            <a:off x="1331640" y="116632"/>
            <a:ext cx="6912768" cy="1569660"/>
          </a:xfrm>
          <a:prstGeom prst="rect">
            <a:avLst/>
          </a:prstGeom>
          <a:noFill/>
        </p:spPr>
        <p:txBody>
          <a:bodyPr wrap="square" rtlCol="0">
            <a:spAutoFit/>
          </a:bodyPr>
          <a:lstStyle/>
          <a:p>
            <a:r>
              <a:rPr lang="en-CA" sz="1600" b="1" i="1" u="sng" dirty="0" smtClean="0">
                <a:solidFill>
                  <a:schemeClr val="bg1"/>
                </a:solidFill>
              </a:rPr>
              <a:t>Test #2 </a:t>
            </a:r>
            <a:r>
              <a:rPr lang="en-CA" sz="1600" b="1" i="1" u="sng" dirty="0" smtClean="0">
                <a:solidFill>
                  <a:schemeClr val="bg1"/>
                </a:solidFill>
              </a:rPr>
              <a:t>Absorbency </a:t>
            </a:r>
          </a:p>
          <a:p>
            <a:r>
              <a:rPr lang="en-CA" sz="1600" i="1" dirty="0" smtClean="0">
                <a:solidFill>
                  <a:schemeClr val="bg1"/>
                </a:solidFill>
              </a:rPr>
              <a:t>In this test we</a:t>
            </a:r>
            <a:r>
              <a:rPr lang="en-CA" sz="1600" i="1" dirty="0" smtClean="0">
                <a:solidFill>
                  <a:schemeClr val="bg1"/>
                </a:solidFill>
              </a:rPr>
              <a:t> </a:t>
            </a:r>
            <a:r>
              <a:rPr lang="en-CA" sz="1600" i="1" dirty="0" smtClean="0">
                <a:solidFill>
                  <a:schemeClr val="bg1"/>
                </a:solidFill>
              </a:rPr>
              <a:t>measured </a:t>
            </a:r>
            <a:r>
              <a:rPr lang="en-CA" sz="1600" i="1" dirty="0" smtClean="0">
                <a:solidFill>
                  <a:schemeClr val="bg1"/>
                </a:solidFill>
              </a:rPr>
              <a:t>the </a:t>
            </a:r>
            <a:r>
              <a:rPr lang="en-CA" sz="1600" i="1" dirty="0" smtClean="0">
                <a:solidFill>
                  <a:schemeClr val="bg1"/>
                </a:solidFill>
              </a:rPr>
              <a:t>amount of liquid </a:t>
            </a:r>
            <a:r>
              <a:rPr lang="en-CA" sz="1600" i="1" dirty="0" smtClean="0">
                <a:solidFill>
                  <a:schemeClr val="bg1"/>
                </a:solidFill>
              </a:rPr>
              <a:t>each</a:t>
            </a:r>
            <a:r>
              <a:rPr lang="en-CA" sz="1600" i="1" dirty="0" smtClean="0">
                <a:solidFill>
                  <a:schemeClr val="bg1"/>
                </a:solidFill>
              </a:rPr>
              <a:t> </a:t>
            </a:r>
            <a:r>
              <a:rPr lang="en-CA" sz="1600" i="1" dirty="0" smtClean="0">
                <a:solidFill>
                  <a:schemeClr val="bg1"/>
                </a:solidFill>
              </a:rPr>
              <a:t>paper towel </a:t>
            </a:r>
            <a:r>
              <a:rPr lang="en-CA" sz="1600" i="1" dirty="0" smtClean="0">
                <a:solidFill>
                  <a:schemeClr val="bg1"/>
                </a:solidFill>
              </a:rPr>
              <a:t>would </a:t>
            </a:r>
            <a:r>
              <a:rPr lang="en-CA" sz="1600" i="1" dirty="0" smtClean="0">
                <a:solidFill>
                  <a:schemeClr val="bg1"/>
                </a:solidFill>
              </a:rPr>
              <a:t>absorb before leaking through.  We held </a:t>
            </a:r>
            <a:r>
              <a:rPr lang="en-CA" sz="1600" i="1" dirty="0" smtClean="0">
                <a:solidFill>
                  <a:schemeClr val="bg1"/>
                </a:solidFill>
              </a:rPr>
              <a:t>a </a:t>
            </a:r>
            <a:r>
              <a:rPr lang="en-CA" sz="1600" i="1" dirty="0" smtClean="0">
                <a:solidFill>
                  <a:schemeClr val="bg1"/>
                </a:solidFill>
              </a:rPr>
              <a:t>piece of paper </a:t>
            </a:r>
            <a:r>
              <a:rPr lang="en-CA" sz="1600" i="1" dirty="0" smtClean="0">
                <a:solidFill>
                  <a:schemeClr val="bg1"/>
                </a:solidFill>
              </a:rPr>
              <a:t>towel </a:t>
            </a:r>
            <a:r>
              <a:rPr lang="en-CA" sz="1600" i="1" dirty="0" smtClean="0">
                <a:solidFill>
                  <a:schemeClr val="bg1"/>
                </a:solidFill>
              </a:rPr>
              <a:t>over a </a:t>
            </a:r>
            <a:r>
              <a:rPr lang="en-CA" sz="1600" i="1" dirty="0" smtClean="0">
                <a:solidFill>
                  <a:schemeClr val="bg1"/>
                </a:solidFill>
              </a:rPr>
              <a:t>glass, </a:t>
            </a:r>
            <a:r>
              <a:rPr lang="en-CA" sz="1600" i="1" dirty="0" smtClean="0">
                <a:solidFill>
                  <a:schemeClr val="bg1"/>
                </a:solidFill>
              </a:rPr>
              <a:t>and </a:t>
            </a:r>
            <a:r>
              <a:rPr lang="en-CA" sz="1600" i="1" dirty="0" smtClean="0">
                <a:solidFill>
                  <a:schemeClr val="bg1"/>
                </a:solidFill>
              </a:rPr>
              <a:t>dripped water from</a:t>
            </a:r>
            <a:r>
              <a:rPr lang="en-CA" sz="1600" i="1" dirty="0" smtClean="0">
                <a:solidFill>
                  <a:schemeClr val="bg1"/>
                </a:solidFill>
              </a:rPr>
              <a:t> an eye </a:t>
            </a:r>
            <a:r>
              <a:rPr lang="en-CA" sz="1600" i="1" dirty="0" smtClean="0">
                <a:solidFill>
                  <a:schemeClr val="bg1"/>
                </a:solidFill>
              </a:rPr>
              <a:t>dropper.  We counted </a:t>
            </a:r>
            <a:r>
              <a:rPr lang="en-CA" sz="1600" i="1" dirty="0" smtClean="0">
                <a:solidFill>
                  <a:schemeClr val="bg1"/>
                </a:solidFill>
              </a:rPr>
              <a:t>how </a:t>
            </a:r>
            <a:r>
              <a:rPr lang="en-CA" sz="1600" i="1" dirty="0" smtClean="0">
                <a:solidFill>
                  <a:schemeClr val="bg1"/>
                </a:solidFill>
              </a:rPr>
              <a:t>many drops of water </a:t>
            </a:r>
            <a:r>
              <a:rPr lang="en-CA" sz="1600" i="1" dirty="0" smtClean="0">
                <a:solidFill>
                  <a:schemeClr val="bg1"/>
                </a:solidFill>
              </a:rPr>
              <a:t>each container could hold, </a:t>
            </a:r>
            <a:r>
              <a:rPr lang="en-CA" sz="1600" i="1" dirty="0" smtClean="0">
                <a:solidFill>
                  <a:schemeClr val="bg1"/>
                </a:solidFill>
              </a:rPr>
              <a:t>before the water started to leak through the paper towel. </a:t>
            </a:r>
            <a:endParaRPr lang="en-CA" sz="1600" i="1" dirty="0">
              <a:solidFill>
                <a:schemeClr val="bg1"/>
              </a:solidFill>
            </a:endParaRPr>
          </a:p>
        </p:txBody>
      </p:sp>
      <p:sp>
        <p:nvSpPr>
          <p:cNvPr id="8" name="TextBox 7"/>
          <p:cNvSpPr txBox="1"/>
          <p:nvPr/>
        </p:nvSpPr>
        <p:spPr>
          <a:xfrm>
            <a:off x="5292080" y="2492896"/>
            <a:ext cx="3024336" cy="1077218"/>
          </a:xfrm>
          <a:prstGeom prst="rect">
            <a:avLst/>
          </a:prstGeom>
          <a:noFill/>
        </p:spPr>
        <p:txBody>
          <a:bodyPr wrap="square" rtlCol="0">
            <a:spAutoFit/>
          </a:bodyPr>
          <a:lstStyle/>
          <a:p>
            <a:r>
              <a:rPr lang="en-CA" sz="1600" i="1" dirty="0" smtClean="0">
                <a:solidFill>
                  <a:schemeClr val="bg1"/>
                </a:solidFill>
              </a:rPr>
              <a:t>The White Swan Paper towel </a:t>
            </a:r>
            <a:r>
              <a:rPr lang="en-CA" sz="1600" i="1" dirty="0" smtClean="0">
                <a:solidFill>
                  <a:schemeClr val="bg1"/>
                </a:solidFill>
              </a:rPr>
              <a:t> </a:t>
            </a:r>
            <a:r>
              <a:rPr lang="en-CA" sz="1600" i="1" dirty="0" smtClean="0">
                <a:solidFill>
                  <a:schemeClr val="bg1"/>
                </a:solidFill>
              </a:rPr>
              <a:t>absorbed </a:t>
            </a:r>
            <a:r>
              <a:rPr lang="en-CA" sz="1600" b="1" i="1" dirty="0" smtClean="0">
                <a:solidFill>
                  <a:srgbClr val="FF0000"/>
                </a:solidFill>
              </a:rPr>
              <a:t>21</a:t>
            </a:r>
            <a:r>
              <a:rPr lang="en-CA" sz="1600" i="1" dirty="0" smtClean="0">
                <a:solidFill>
                  <a:schemeClr val="bg1"/>
                </a:solidFill>
              </a:rPr>
              <a:t> drops of water before it started to leak through.</a:t>
            </a:r>
            <a:endParaRPr lang="en-CA" sz="1600" i="1" dirty="0">
              <a:solidFill>
                <a:schemeClr val="bg1"/>
              </a:solidFill>
            </a:endParaRPr>
          </a:p>
        </p:txBody>
      </p:sp>
      <p:sp>
        <p:nvSpPr>
          <p:cNvPr id="9" name="TextBox 8"/>
          <p:cNvSpPr txBox="1"/>
          <p:nvPr/>
        </p:nvSpPr>
        <p:spPr>
          <a:xfrm>
            <a:off x="1403648" y="5877272"/>
            <a:ext cx="6624736" cy="830997"/>
          </a:xfrm>
          <a:prstGeom prst="rect">
            <a:avLst/>
          </a:prstGeom>
          <a:noFill/>
        </p:spPr>
        <p:txBody>
          <a:bodyPr wrap="square" rtlCol="0">
            <a:spAutoFit/>
          </a:bodyPr>
          <a:lstStyle/>
          <a:p>
            <a:pPr algn="ctr"/>
            <a:r>
              <a:rPr lang="en-CA" sz="2400" i="1" dirty="0" smtClean="0">
                <a:solidFill>
                  <a:srgbClr val="FFFF00"/>
                </a:solidFill>
              </a:rPr>
              <a:t>Bounty paper towel was </a:t>
            </a:r>
            <a:r>
              <a:rPr lang="en-CA" sz="2400" i="1" dirty="0" smtClean="0">
                <a:solidFill>
                  <a:srgbClr val="FFFF00"/>
                </a:solidFill>
              </a:rPr>
              <a:t>2 and a half times as </a:t>
            </a:r>
            <a:r>
              <a:rPr lang="en-CA" sz="2400" i="1" dirty="0" smtClean="0">
                <a:solidFill>
                  <a:srgbClr val="FFFF00"/>
                </a:solidFill>
              </a:rPr>
              <a:t>absorbent as </a:t>
            </a:r>
            <a:r>
              <a:rPr lang="en-CA" sz="2400" i="1" dirty="0" smtClean="0">
                <a:solidFill>
                  <a:srgbClr val="FFFF00"/>
                </a:solidFill>
              </a:rPr>
              <a:t>White </a:t>
            </a:r>
            <a:r>
              <a:rPr lang="en-CA" sz="2400" i="1" dirty="0" smtClean="0">
                <a:solidFill>
                  <a:srgbClr val="FFFF00"/>
                </a:solidFill>
              </a:rPr>
              <a:t>Swan!</a:t>
            </a:r>
            <a:endParaRPr lang="en-CA" sz="2400" b="1" i="1" dirty="0">
              <a:solidFill>
                <a:srgbClr val="FFFF00"/>
              </a:solidFill>
            </a:endParaRPr>
          </a:p>
        </p:txBody>
      </p:sp>
      <p:pic>
        <p:nvPicPr>
          <p:cNvPr id="17410" name="Picture 2" descr="C:\Users\karlene\Pictures\2012-12-06\192.JPG"/>
          <p:cNvPicPr>
            <a:picLocks noChangeAspect="1" noChangeArrowheads="1"/>
          </p:cNvPicPr>
          <p:nvPr/>
        </p:nvPicPr>
        <p:blipFill>
          <a:blip r:embed="rId2" cstate="print"/>
          <a:srcRect/>
          <a:stretch>
            <a:fillRect/>
          </a:stretch>
        </p:blipFill>
        <p:spPr bwMode="auto">
          <a:xfrm>
            <a:off x="1259632" y="3429000"/>
            <a:ext cx="1584176" cy="2085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2" name="Picture 4" descr="C:\Users\karlene\Pictures\2012-12-06\193.JPG"/>
          <p:cNvPicPr>
            <a:picLocks noChangeAspect="1" noChangeArrowheads="1"/>
          </p:cNvPicPr>
          <p:nvPr/>
        </p:nvPicPr>
        <p:blipFill>
          <a:blip r:embed="rId3" cstate="print"/>
          <a:srcRect/>
          <a:stretch>
            <a:fillRect/>
          </a:stretch>
        </p:blipFill>
        <p:spPr bwMode="auto">
          <a:xfrm>
            <a:off x="3131840" y="3429000"/>
            <a:ext cx="1608179"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763688" y="2492896"/>
            <a:ext cx="2952328" cy="830997"/>
          </a:xfrm>
          <a:prstGeom prst="rect">
            <a:avLst/>
          </a:prstGeom>
          <a:noFill/>
        </p:spPr>
        <p:txBody>
          <a:bodyPr wrap="square" rtlCol="0">
            <a:spAutoFit/>
          </a:bodyPr>
          <a:lstStyle/>
          <a:p>
            <a:r>
              <a:rPr lang="en-CA" sz="1600" i="1" dirty="0" smtClean="0">
                <a:solidFill>
                  <a:schemeClr val="bg1"/>
                </a:solidFill>
              </a:rPr>
              <a:t>Bounty paper towel absorbed </a:t>
            </a:r>
            <a:r>
              <a:rPr lang="en-CA" sz="1600" b="1" i="1" dirty="0" smtClean="0">
                <a:solidFill>
                  <a:srgbClr val="FF0000"/>
                </a:solidFill>
              </a:rPr>
              <a:t>54</a:t>
            </a:r>
            <a:r>
              <a:rPr lang="en-CA" sz="1600" i="1" dirty="0" smtClean="0">
                <a:solidFill>
                  <a:schemeClr val="bg1"/>
                </a:solidFill>
              </a:rPr>
              <a:t> drops of </a:t>
            </a:r>
            <a:r>
              <a:rPr lang="en-CA" sz="1600" i="1" dirty="0" smtClean="0">
                <a:solidFill>
                  <a:schemeClr val="bg1"/>
                </a:solidFill>
              </a:rPr>
              <a:t>water</a:t>
            </a:r>
            <a:r>
              <a:rPr lang="en-CA" sz="1600" i="1" dirty="0" smtClean="0">
                <a:solidFill>
                  <a:schemeClr val="bg1"/>
                </a:solidFill>
              </a:rPr>
              <a:t> </a:t>
            </a:r>
            <a:r>
              <a:rPr lang="en-CA" sz="1600" i="1" dirty="0" smtClean="0">
                <a:solidFill>
                  <a:schemeClr val="bg1"/>
                </a:solidFill>
              </a:rPr>
              <a:t>before</a:t>
            </a:r>
            <a:r>
              <a:rPr lang="en-CA" sz="1600" i="1" dirty="0" smtClean="0">
                <a:solidFill>
                  <a:schemeClr val="bg1"/>
                </a:solidFill>
              </a:rPr>
              <a:t> </a:t>
            </a:r>
            <a:r>
              <a:rPr lang="en-CA" sz="1600" i="1" dirty="0" smtClean="0">
                <a:solidFill>
                  <a:schemeClr val="bg1"/>
                </a:solidFill>
              </a:rPr>
              <a:t>it leaked through.</a:t>
            </a:r>
            <a:endParaRPr lang="en-CA" sz="1600" dirty="0"/>
          </a:p>
        </p:txBody>
      </p:sp>
      <p:cxnSp>
        <p:nvCxnSpPr>
          <p:cNvPr id="15" name="Straight Connector 14"/>
          <p:cNvCxnSpPr/>
          <p:nvPr/>
        </p:nvCxnSpPr>
        <p:spPr>
          <a:xfrm>
            <a:off x="5004048" y="1916832"/>
            <a:ext cx="0" cy="3888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413" name="Picture 5" descr="G:\DCIM\100CANON\IMG_4321.JPG"/>
          <p:cNvPicPr>
            <a:picLocks noChangeAspect="1" noChangeArrowheads="1"/>
          </p:cNvPicPr>
          <p:nvPr/>
        </p:nvPicPr>
        <p:blipFill>
          <a:blip r:embed="rId4" cstate="print"/>
          <a:srcRect/>
          <a:stretch>
            <a:fillRect/>
          </a:stretch>
        </p:blipFill>
        <p:spPr bwMode="auto">
          <a:xfrm>
            <a:off x="5940152" y="3573016"/>
            <a:ext cx="1551726"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488</TotalTime>
  <Words>1245</Words>
  <Application>Microsoft Office PowerPoint</Application>
  <PresentationFormat>On-screen Show (4:3)</PresentationFormat>
  <Paragraphs>82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Verve</vt:lpstr>
      <vt:lpstr>Bounty Paper Towel vs. White Swan Paper Towel</vt:lpstr>
      <vt:lpstr>Examining a Bounty Paper Towel Commercial and It’s Claims</vt:lpstr>
      <vt:lpstr>What We Intend To Do</vt:lpstr>
      <vt:lpstr>Introduction</vt:lpstr>
      <vt:lpstr>Strength &amp; Durability</vt:lpstr>
      <vt:lpstr>Strength &amp; Durability</vt:lpstr>
      <vt:lpstr>Strength &amp; Durability</vt:lpstr>
      <vt:lpstr>Absorbency</vt:lpstr>
      <vt:lpstr>Absorbency</vt:lpstr>
      <vt:lpstr>Cost Comparison</vt:lpstr>
      <vt:lpstr>In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Bounty Paper Towel vs. White Swan Paper Towel</dc:title>
  <dc:creator>karlene</dc:creator>
  <cp:lastModifiedBy>ICT</cp:lastModifiedBy>
  <cp:revision>58</cp:revision>
  <dcterms:created xsi:type="dcterms:W3CDTF">2012-11-26T21:06:49Z</dcterms:created>
  <dcterms:modified xsi:type="dcterms:W3CDTF">2012-12-17T18:12:15Z</dcterms:modified>
</cp:coreProperties>
</file>