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2" r:id="rId6"/>
    <p:sldId id="260" r:id="rId7"/>
    <p:sldId id="261" r:id="rId8"/>
    <p:sldId id="268" r:id="rId9"/>
    <p:sldId id="265" r:id="rId10"/>
    <p:sldId id="267" r:id="rId11"/>
    <p:sldId id="266" r:id="rId12"/>
    <p:sldId id="263" r:id="rId13"/>
    <p:sldId id="264" r:id="rId14"/>
    <p:sldId id="269" r:id="rId15"/>
    <p:sldId id="271"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fld id="{F7D33C4D-30EE-4743-ABEC-9C4B8E8C72D6}" type="datetimeFigureOut">
              <a:rPr lang="en-CA" smtClean="0"/>
              <a:pPr/>
              <a:t>25/11/2011</a:t>
            </a:fld>
            <a:endParaRPr lang="en-CA" dirty="0"/>
          </a:p>
        </p:txBody>
      </p:sp>
      <p:sp>
        <p:nvSpPr>
          <p:cNvPr id="16" name="Slide Number Placeholder 15"/>
          <p:cNvSpPr>
            <a:spLocks noGrp="1"/>
          </p:cNvSpPr>
          <p:nvPr>
            <p:ph type="sldNum" sz="quarter" idx="11"/>
          </p:nvPr>
        </p:nvSpPr>
        <p:spPr/>
        <p:txBody>
          <a:bodyPr/>
          <a:lstStyle/>
          <a:p>
            <a:fld id="{ACF8F93E-AD03-412F-8D72-4C93CD7B143E}" type="slidenum">
              <a:rPr lang="en-CA" smtClean="0"/>
              <a:pPr/>
              <a:t>‹#›</a:t>
            </a:fld>
            <a:endParaRPr lang="en-CA" dirty="0"/>
          </a:p>
        </p:txBody>
      </p:sp>
      <p:sp>
        <p:nvSpPr>
          <p:cNvPr id="17" name="Footer Placeholder 16"/>
          <p:cNvSpPr>
            <a:spLocks noGrp="1"/>
          </p:cNvSpPr>
          <p:nvPr>
            <p:ph type="ftr" sz="quarter" idx="12"/>
          </p:nvPr>
        </p:nvSpPr>
        <p:spPr/>
        <p:txBody>
          <a:bodyPr/>
          <a:lstStyle/>
          <a:p>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D33C4D-30EE-4743-ABEC-9C4B8E8C72D6}" type="datetimeFigureOut">
              <a:rPr lang="en-CA" smtClean="0"/>
              <a:pPr/>
              <a:t>25/11/2011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CF8F93E-AD03-412F-8D72-4C93CD7B143E}"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D33C4D-30EE-4743-ABEC-9C4B8E8C72D6}" type="datetimeFigureOut">
              <a:rPr lang="en-CA" smtClean="0"/>
              <a:pPr/>
              <a:t>25/11/2011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CF8F93E-AD03-412F-8D72-4C93CD7B143E}"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F7D33C4D-30EE-4743-ABEC-9C4B8E8C72D6}" type="datetimeFigureOut">
              <a:rPr lang="en-CA" smtClean="0"/>
              <a:pPr/>
              <a:t>25/11/2011</a:t>
            </a:fld>
            <a:endParaRPr lang="en-CA" dirty="0"/>
          </a:p>
        </p:txBody>
      </p:sp>
      <p:sp>
        <p:nvSpPr>
          <p:cNvPr id="15" name="Slide Number Placeholder 14"/>
          <p:cNvSpPr>
            <a:spLocks noGrp="1"/>
          </p:cNvSpPr>
          <p:nvPr>
            <p:ph type="sldNum" sz="quarter" idx="15"/>
          </p:nvPr>
        </p:nvSpPr>
        <p:spPr/>
        <p:txBody>
          <a:bodyPr/>
          <a:lstStyle>
            <a:lvl1pPr algn="ctr">
              <a:defRPr/>
            </a:lvl1pPr>
          </a:lstStyle>
          <a:p>
            <a:fld id="{ACF8F93E-AD03-412F-8D72-4C93CD7B143E}" type="slidenum">
              <a:rPr lang="en-CA" smtClean="0"/>
              <a:pPr/>
              <a:t>‹#›</a:t>
            </a:fld>
            <a:endParaRPr lang="en-CA" dirty="0"/>
          </a:p>
        </p:txBody>
      </p:sp>
      <p:sp>
        <p:nvSpPr>
          <p:cNvPr id="16" name="Footer Placeholder 15"/>
          <p:cNvSpPr>
            <a:spLocks noGrp="1"/>
          </p:cNvSpPr>
          <p:nvPr>
            <p:ph type="ftr" sz="quarter" idx="16"/>
          </p:nvPr>
        </p:nvSpPr>
        <p:spPr/>
        <p:txBody>
          <a:bodyPr/>
          <a:lstStyle/>
          <a:p>
            <a:endParaRPr lang="en-CA"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7D33C4D-30EE-4743-ABEC-9C4B8E8C72D6}" type="datetimeFigureOut">
              <a:rPr lang="en-CA" smtClean="0"/>
              <a:pPr/>
              <a:t>25/11/2011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CF8F93E-AD03-412F-8D72-4C93CD7B143E}" type="slidenum">
              <a:rPr lang="en-CA" smtClean="0"/>
              <a:pPr/>
              <a:t>‹#›</a:t>
            </a:fld>
            <a:endParaRPr lang="en-CA"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7D33C4D-30EE-4743-ABEC-9C4B8E8C72D6}" type="datetimeFigureOut">
              <a:rPr lang="en-CA" smtClean="0"/>
              <a:pPr/>
              <a:t>25/11/2011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ACF8F93E-AD03-412F-8D72-4C93CD7B143E}" type="slidenum">
              <a:rPr lang="en-CA" smtClean="0"/>
              <a:pPr/>
              <a:t>‹#›</a:t>
            </a:fld>
            <a:endParaRPr lang="en-CA"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ACF8F93E-AD03-412F-8D72-4C93CD7B143E}" type="slidenum">
              <a:rPr lang="en-CA" smtClean="0"/>
              <a:pPr/>
              <a:t>‹#›</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7" name="Date Placeholder 6"/>
          <p:cNvSpPr>
            <a:spLocks noGrp="1"/>
          </p:cNvSpPr>
          <p:nvPr>
            <p:ph type="dt" sz="half" idx="10"/>
          </p:nvPr>
        </p:nvSpPr>
        <p:spPr/>
        <p:txBody>
          <a:bodyPr/>
          <a:lstStyle/>
          <a:p>
            <a:fld id="{F7D33C4D-30EE-4743-ABEC-9C4B8E8C72D6}" type="datetimeFigureOut">
              <a:rPr lang="en-CA" smtClean="0"/>
              <a:pPr/>
              <a:t>25/11/2011</a:t>
            </a:fld>
            <a:endParaRPr lang="en-CA"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7D33C4D-30EE-4743-ABEC-9C4B8E8C72D6}" type="datetimeFigureOut">
              <a:rPr lang="en-CA" smtClean="0"/>
              <a:pPr/>
              <a:t>25/11/2011</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ACF8F93E-AD03-412F-8D72-4C93CD7B143E}" type="slidenum">
              <a:rPr lang="en-CA" smtClean="0"/>
              <a:pPr/>
              <a:t>‹#›</a:t>
            </a:fld>
            <a:endParaRPr lang="en-CA"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33C4D-30EE-4743-ABEC-9C4B8E8C72D6}" type="datetimeFigureOut">
              <a:rPr lang="en-CA" smtClean="0"/>
              <a:pPr/>
              <a:t>25/11/2011</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ACF8F93E-AD03-412F-8D72-4C93CD7B143E}"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F7D33C4D-30EE-4743-ABEC-9C4B8E8C72D6}" type="datetimeFigureOut">
              <a:rPr lang="en-CA" smtClean="0"/>
              <a:pPr/>
              <a:t>25/11/2011</a:t>
            </a:fld>
            <a:endParaRPr lang="en-CA" dirty="0"/>
          </a:p>
        </p:txBody>
      </p:sp>
      <p:sp>
        <p:nvSpPr>
          <p:cNvPr id="9" name="Slide Number Placeholder 8"/>
          <p:cNvSpPr>
            <a:spLocks noGrp="1"/>
          </p:cNvSpPr>
          <p:nvPr>
            <p:ph type="sldNum" sz="quarter" idx="15"/>
          </p:nvPr>
        </p:nvSpPr>
        <p:spPr/>
        <p:txBody>
          <a:bodyPr/>
          <a:lstStyle/>
          <a:p>
            <a:fld id="{ACF8F93E-AD03-412F-8D72-4C93CD7B143E}" type="slidenum">
              <a:rPr lang="en-CA" smtClean="0"/>
              <a:pPr/>
              <a:t>‹#›</a:t>
            </a:fld>
            <a:endParaRPr lang="en-CA" dirty="0"/>
          </a:p>
        </p:txBody>
      </p:sp>
      <p:sp>
        <p:nvSpPr>
          <p:cNvPr id="10" name="Footer Placeholder 9"/>
          <p:cNvSpPr>
            <a:spLocks noGrp="1"/>
          </p:cNvSpPr>
          <p:nvPr>
            <p:ph type="ftr" sz="quarter" idx="16"/>
          </p:nvPr>
        </p:nvSpPr>
        <p:spPr/>
        <p:txBody>
          <a:bodyPr/>
          <a:lstStyle/>
          <a:p>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F7D33C4D-30EE-4743-ABEC-9C4B8E8C72D6}" type="datetimeFigureOut">
              <a:rPr lang="en-CA" smtClean="0"/>
              <a:pPr/>
              <a:t>25/11/2011</a:t>
            </a:fld>
            <a:endParaRPr lang="en-CA" dirty="0"/>
          </a:p>
        </p:txBody>
      </p:sp>
      <p:sp>
        <p:nvSpPr>
          <p:cNvPr id="9" name="Slide Number Placeholder 8"/>
          <p:cNvSpPr>
            <a:spLocks noGrp="1"/>
          </p:cNvSpPr>
          <p:nvPr>
            <p:ph type="sldNum" sz="quarter" idx="11"/>
          </p:nvPr>
        </p:nvSpPr>
        <p:spPr/>
        <p:txBody>
          <a:bodyPr/>
          <a:lstStyle/>
          <a:p>
            <a:fld id="{ACF8F93E-AD03-412F-8D72-4C93CD7B143E}" type="slidenum">
              <a:rPr lang="en-CA" smtClean="0"/>
              <a:pPr/>
              <a:t>‹#›</a:t>
            </a:fld>
            <a:endParaRPr lang="en-CA" dirty="0"/>
          </a:p>
        </p:txBody>
      </p:sp>
      <p:sp>
        <p:nvSpPr>
          <p:cNvPr id="10" name="Footer Placeholder 9"/>
          <p:cNvSpPr>
            <a:spLocks noGrp="1"/>
          </p:cNvSpPr>
          <p:nvPr>
            <p:ph type="ftr" sz="quarter" idx="12"/>
          </p:nvPr>
        </p:nvSpPr>
        <p:spPr/>
        <p:txBody>
          <a:bodyPr/>
          <a:lstStyle/>
          <a:p>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7D33C4D-30EE-4743-ABEC-9C4B8E8C72D6}" type="datetimeFigureOut">
              <a:rPr lang="en-CA" smtClean="0"/>
              <a:pPr/>
              <a:t>25/11/2011</a:t>
            </a:fld>
            <a:endParaRPr lang="en-CA"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CA"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CF8F93E-AD03-412F-8D72-4C93CD7B143E}" type="slidenum">
              <a:rPr lang="en-CA" smtClean="0"/>
              <a:pPr/>
              <a:t>‹#›</a:t>
            </a:fld>
            <a:endParaRPr lang="en-CA"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4581128"/>
            <a:ext cx="8305800" cy="1143000"/>
          </a:xfrm>
        </p:spPr>
        <p:txBody>
          <a:bodyPr/>
          <a:lstStyle/>
          <a:p>
            <a:r>
              <a:rPr lang="en-CA" dirty="0" smtClean="0"/>
              <a:t>The creation of Manitoba</a:t>
            </a:r>
          </a:p>
          <a:p>
            <a:r>
              <a:rPr lang="en-CA" dirty="0" smtClean="0"/>
              <a:t>A Provisional Government</a:t>
            </a:r>
          </a:p>
          <a:p>
            <a:r>
              <a:rPr lang="en-CA" dirty="0" smtClean="0"/>
              <a:t>Louis Riel &amp; The Métis </a:t>
            </a:r>
            <a:endParaRPr lang="en-CA" dirty="0"/>
          </a:p>
        </p:txBody>
      </p:sp>
      <p:sp>
        <p:nvSpPr>
          <p:cNvPr id="2" name="Title 1"/>
          <p:cNvSpPr>
            <a:spLocks noGrp="1"/>
          </p:cNvSpPr>
          <p:nvPr>
            <p:ph type="ctrTitle"/>
          </p:nvPr>
        </p:nvSpPr>
        <p:spPr>
          <a:xfrm>
            <a:off x="539552" y="1340768"/>
            <a:ext cx="8305800" cy="1426092"/>
          </a:xfrm>
        </p:spPr>
        <p:txBody>
          <a:bodyPr/>
          <a:lstStyle/>
          <a:p>
            <a:r>
              <a:rPr lang="en-CA" sz="5400" b="1" dirty="0" smtClean="0"/>
              <a:t>Opening The West</a:t>
            </a:r>
            <a:endParaRPr lang="en-CA" sz="5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20688"/>
            <a:ext cx="8568952" cy="5909310"/>
          </a:xfrm>
          <a:prstGeom prst="rect">
            <a:avLst/>
          </a:prstGeom>
        </p:spPr>
        <p:txBody>
          <a:bodyPr wrap="square">
            <a:spAutoFit/>
          </a:bodyPr>
          <a:lstStyle/>
          <a:p>
            <a:r>
              <a:rPr lang="en-CA" dirty="0" smtClean="0"/>
              <a:t>After the Métis overtook </a:t>
            </a:r>
            <a:r>
              <a:rPr lang="en-CA" dirty="0" smtClean="0">
                <a:solidFill>
                  <a:schemeClr val="bg2">
                    <a:lumMod val="75000"/>
                  </a:schemeClr>
                </a:solidFill>
              </a:rPr>
              <a:t>Fort Garry they created a provisional government</a:t>
            </a:r>
            <a:r>
              <a:rPr lang="en-CA" dirty="0" smtClean="0"/>
              <a:t>. They were making yet another example to Canada that they were willing to negotiate terms, but that they would not back down from what they believed to be their rights as future citizens of Canada. </a:t>
            </a:r>
          </a:p>
          <a:p>
            <a:r>
              <a:rPr lang="en-CA" dirty="0" smtClean="0"/>
              <a:t>They created the </a:t>
            </a:r>
            <a:r>
              <a:rPr lang="en-CA" u="sng" dirty="0" smtClean="0">
                <a:solidFill>
                  <a:schemeClr val="bg2">
                    <a:lumMod val="75000"/>
                  </a:schemeClr>
                </a:solidFill>
              </a:rPr>
              <a:t>Métis Bill of Rights </a:t>
            </a:r>
            <a:r>
              <a:rPr lang="en-CA" dirty="0" smtClean="0"/>
              <a:t>which outlined </a:t>
            </a:r>
            <a:r>
              <a:rPr lang="en-CA" dirty="0" smtClean="0">
                <a:solidFill>
                  <a:schemeClr val="bg2">
                    <a:lumMod val="75000"/>
                  </a:schemeClr>
                </a:solidFill>
              </a:rPr>
              <a:t>three key points</a:t>
            </a:r>
            <a:r>
              <a:rPr lang="en-CA" dirty="0" smtClean="0"/>
              <a:t>:</a:t>
            </a:r>
          </a:p>
          <a:p>
            <a:endParaRPr lang="en-CA" dirty="0" smtClean="0"/>
          </a:p>
          <a:p>
            <a:pPr>
              <a:buFont typeface="Arial" pitchFamily="34" charset="0"/>
              <a:buChar char="•"/>
            </a:pPr>
            <a:r>
              <a:rPr lang="en-CA" b="1" dirty="0" smtClean="0"/>
              <a:t>Respect the customs and rights of the people of the North-West including their Catholic faith. </a:t>
            </a:r>
          </a:p>
          <a:p>
            <a:pPr>
              <a:buFont typeface="Arial" pitchFamily="34" charset="0"/>
              <a:buChar char="•"/>
            </a:pPr>
            <a:endParaRPr lang="en-CA" b="1" dirty="0" smtClean="0"/>
          </a:p>
          <a:p>
            <a:pPr>
              <a:buFont typeface="Arial" pitchFamily="34" charset="0"/>
              <a:buChar char="•"/>
            </a:pPr>
            <a:r>
              <a:rPr lang="en-CA" b="1" dirty="0" smtClean="0"/>
              <a:t>Recognize both French and English as official languages</a:t>
            </a:r>
          </a:p>
          <a:p>
            <a:pPr>
              <a:buFont typeface="Arial" pitchFamily="34" charset="0"/>
              <a:buChar char="•"/>
            </a:pPr>
            <a:endParaRPr lang="en-CA" b="1" dirty="0" smtClean="0"/>
          </a:p>
          <a:p>
            <a:pPr>
              <a:buFont typeface="Arial" pitchFamily="34" charset="0"/>
              <a:buChar char="•"/>
            </a:pPr>
            <a:r>
              <a:rPr lang="en-CA" b="1" dirty="0" smtClean="0"/>
              <a:t>Guarantee that the people of the North-West could elect their own legislature and be fairly represented in the Canadian House of Commons.  (Red River to become a province of Canada not just a large territory) </a:t>
            </a:r>
          </a:p>
          <a:p>
            <a:endParaRPr lang="en-CA" dirty="0" smtClean="0"/>
          </a:p>
          <a:p>
            <a:r>
              <a:rPr lang="en-CA" dirty="0" smtClean="0"/>
              <a:t>Canada responded by sending three delegates from Ottawa to meet with the provisional government in early January of 1870. However this meeting proved fruitless.  Later on January 7</a:t>
            </a:r>
            <a:r>
              <a:rPr lang="en-CA" baseline="30000" dirty="0" smtClean="0"/>
              <a:t>th</a:t>
            </a:r>
            <a:r>
              <a:rPr lang="en-CA" dirty="0" smtClean="0"/>
              <a:t> Riel agreed to send representatives to Ottawa to engage in direct negotiations based on the terms outlined in the Métis Bill of Rights. </a:t>
            </a:r>
          </a:p>
          <a:p>
            <a:endParaRPr lang="en-CA" dirty="0" smtClean="0"/>
          </a:p>
          <a:p>
            <a:pPr algn="ctr"/>
            <a:r>
              <a:rPr lang="en-CA" dirty="0" smtClean="0"/>
              <a:t>Meanwhile: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t>Execution of Thomas Scott </a:t>
            </a:r>
            <a:endParaRPr lang="en-CA" b="1" dirty="0"/>
          </a:p>
        </p:txBody>
      </p:sp>
      <p:pic>
        <p:nvPicPr>
          <p:cNvPr id="3" name="Picture 2" descr="execution-of-thomas-scott-.jpg"/>
          <p:cNvPicPr>
            <a:picLocks noChangeAspect="1"/>
          </p:cNvPicPr>
          <p:nvPr/>
        </p:nvPicPr>
        <p:blipFill>
          <a:blip r:embed="rId2" cstate="print"/>
          <a:stretch>
            <a:fillRect/>
          </a:stretch>
        </p:blipFill>
        <p:spPr>
          <a:xfrm>
            <a:off x="2051720" y="1700808"/>
            <a:ext cx="5080000" cy="3810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8388424" cy="5847755"/>
          </a:xfrm>
          <a:prstGeom prst="rect">
            <a:avLst/>
          </a:prstGeom>
          <a:noFill/>
        </p:spPr>
        <p:txBody>
          <a:bodyPr wrap="square" rtlCol="0">
            <a:spAutoFit/>
          </a:bodyPr>
          <a:lstStyle/>
          <a:p>
            <a:r>
              <a:rPr lang="en-CA" sz="2200" dirty="0" smtClean="0"/>
              <a:t>Some of the English settlers along the Red River did not agree with Riel and they resented his actions against their government. They joined together to create “</a:t>
            </a:r>
            <a:r>
              <a:rPr lang="en-CA" sz="2200" dirty="0" smtClean="0">
                <a:solidFill>
                  <a:schemeClr val="bg2">
                    <a:lumMod val="75000"/>
                  </a:schemeClr>
                </a:solidFill>
              </a:rPr>
              <a:t>The Canadian Party</a:t>
            </a:r>
            <a:r>
              <a:rPr lang="en-CA" sz="2200" dirty="0" smtClean="0"/>
              <a:t>”.  They plotted against the provisional government and attempted to derail the Métis negotiations. </a:t>
            </a:r>
          </a:p>
          <a:p>
            <a:r>
              <a:rPr lang="en-CA" sz="2200" dirty="0" smtClean="0"/>
              <a:t>On February 17</a:t>
            </a:r>
            <a:r>
              <a:rPr lang="en-CA" sz="2200" baseline="30000" dirty="0" smtClean="0"/>
              <a:t>th</a:t>
            </a:r>
            <a:r>
              <a:rPr lang="en-CA" sz="2200" dirty="0" smtClean="0"/>
              <a:t>, 1870 a group of 48 </a:t>
            </a:r>
            <a:r>
              <a:rPr lang="en-CA" sz="2200" i="1" dirty="0" smtClean="0"/>
              <a:t>Canadian Party </a:t>
            </a:r>
            <a:r>
              <a:rPr lang="en-CA" sz="2200" dirty="0" smtClean="0"/>
              <a:t>members attempted to re-take Fort Garry  were arrested and put in jail. One man (Thomas Scott) had already escaped from his captors once. He was repeatedly warned for his abuse and contempt towards his Métis captors and against Riel especially. He encouraged his fellow inmates to rebel and even threatened Riel’s life.  Finally after a quarrel with his guards he was court marshalled for insubordination. </a:t>
            </a:r>
            <a:r>
              <a:rPr lang="en-CA" sz="2200" dirty="0" smtClean="0">
                <a:solidFill>
                  <a:schemeClr val="bg2">
                    <a:lumMod val="75000"/>
                  </a:schemeClr>
                </a:solidFill>
              </a:rPr>
              <a:t>He was found guilty of defying authority and was sentenced to death</a:t>
            </a:r>
            <a:r>
              <a:rPr lang="en-CA" sz="2200" dirty="0" smtClean="0"/>
              <a:t>. Riel justified his actions by arguing that</a:t>
            </a:r>
            <a:r>
              <a:rPr lang="en-CA" sz="2200" dirty="0" smtClean="0">
                <a:solidFill>
                  <a:schemeClr val="bg2">
                    <a:lumMod val="75000"/>
                  </a:schemeClr>
                </a:solidFill>
              </a:rPr>
              <a:t> he needed to make an example to the Canadians that the Métis were to be taken seriously</a:t>
            </a:r>
            <a:r>
              <a:rPr lang="en-CA" sz="2200" dirty="0" smtClean="0"/>
              <a:t>. </a:t>
            </a:r>
          </a:p>
          <a:p>
            <a:r>
              <a:rPr lang="en-CA" sz="2200" dirty="0" smtClean="0"/>
              <a:t>Thomas Scott was executed by firing squad on March 4</a:t>
            </a:r>
            <a:r>
              <a:rPr lang="en-CA" sz="2200" baseline="30000" dirty="0" smtClean="0"/>
              <a:t>th</a:t>
            </a:r>
            <a:r>
              <a:rPr lang="en-CA" sz="2200" dirty="0" smtClean="0"/>
              <a:t>. </a:t>
            </a:r>
            <a:endParaRPr lang="en-CA" sz="2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548680"/>
            <a:ext cx="8352928" cy="5632311"/>
          </a:xfrm>
          <a:prstGeom prst="rect">
            <a:avLst/>
          </a:prstGeom>
          <a:noFill/>
        </p:spPr>
        <p:txBody>
          <a:bodyPr wrap="square" rtlCol="0">
            <a:spAutoFit/>
          </a:bodyPr>
          <a:lstStyle/>
          <a:p>
            <a:r>
              <a:rPr lang="en-CA" dirty="0" smtClean="0"/>
              <a:t>Scott’s death was interpreted by many English Canadians as </a:t>
            </a:r>
            <a:r>
              <a:rPr lang="en-CA" dirty="0" smtClean="0">
                <a:solidFill>
                  <a:schemeClr val="bg2">
                    <a:lumMod val="75000"/>
                  </a:schemeClr>
                </a:solidFill>
              </a:rPr>
              <a:t>cold blooded murder</a:t>
            </a:r>
            <a:r>
              <a:rPr lang="en-CA" dirty="0" smtClean="0"/>
              <a:t>.  They called for revenge.  </a:t>
            </a:r>
            <a:r>
              <a:rPr lang="en-CA" dirty="0" smtClean="0">
                <a:solidFill>
                  <a:schemeClr val="bg2"/>
                </a:solidFill>
              </a:rPr>
              <a:t>The French Canadians </a:t>
            </a:r>
            <a:r>
              <a:rPr lang="en-CA" dirty="0" smtClean="0"/>
              <a:t>on the other hand </a:t>
            </a:r>
            <a:r>
              <a:rPr lang="en-CA" dirty="0" smtClean="0">
                <a:solidFill>
                  <a:schemeClr val="bg2"/>
                </a:solidFill>
              </a:rPr>
              <a:t>felt sympathy </a:t>
            </a:r>
            <a:r>
              <a:rPr lang="en-CA" dirty="0" smtClean="0"/>
              <a:t>with the Métis. This would cause a divide which can still be seen today. </a:t>
            </a:r>
          </a:p>
          <a:p>
            <a:r>
              <a:rPr lang="en-CA" dirty="0" smtClean="0"/>
              <a:t>Due to the English outcry for revenge the Canadian government decided to send troops to take control of the situation in Red River. They were also in the process of negotiating the terms in which the area would join the existing provinces. They created the </a:t>
            </a:r>
            <a:r>
              <a:rPr lang="en-CA" b="1" i="1" dirty="0" smtClean="0">
                <a:solidFill>
                  <a:schemeClr val="bg2">
                    <a:lumMod val="75000"/>
                  </a:schemeClr>
                </a:solidFill>
              </a:rPr>
              <a:t>Manitoba Act </a:t>
            </a:r>
            <a:r>
              <a:rPr lang="en-CA" dirty="0" smtClean="0">
                <a:solidFill>
                  <a:schemeClr val="bg2">
                    <a:lumMod val="75000"/>
                  </a:schemeClr>
                </a:solidFill>
              </a:rPr>
              <a:t>.</a:t>
            </a:r>
            <a:r>
              <a:rPr lang="en-CA" dirty="0" smtClean="0"/>
              <a:t> </a:t>
            </a:r>
          </a:p>
          <a:p>
            <a:endParaRPr lang="en-CA" dirty="0" smtClean="0">
              <a:solidFill>
                <a:schemeClr val="bg2"/>
              </a:solidFill>
            </a:endParaRPr>
          </a:p>
          <a:p>
            <a:r>
              <a:rPr lang="en-CA" dirty="0" smtClean="0">
                <a:solidFill>
                  <a:schemeClr val="bg2"/>
                </a:solidFill>
              </a:rPr>
              <a:t>Manitoba became  the fifth province of Canada officially on July 15</a:t>
            </a:r>
            <a:r>
              <a:rPr lang="en-CA" baseline="30000" dirty="0" smtClean="0">
                <a:solidFill>
                  <a:schemeClr val="bg2"/>
                </a:solidFill>
              </a:rPr>
              <a:t>th</a:t>
            </a:r>
            <a:r>
              <a:rPr lang="en-CA" dirty="0" smtClean="0">
                <a:solidFill>
                  <a:schemeClr val="bg2"/>
                </a:solidFill>
              </a:rPr>
              <a:t> 1870</a:t>
            </a:r>
            <a:r>
              <a:rPr lang="en-CA" dirty="0" smtClean="0"/>
              <a:t>.  It was smaller than those living in Red River had hoped it would be and they did not have control over the use of their resources (water, timber, etc)  but the </a:t>
            </a:r>
            <a:r>
              <a:rPr lang="en-CA" dirty="0" smtClean="0">
                <a:solidFill>
                  <a:schemeClr val="bg2"/>
                </a:solidFill>
              </a:rPr>
              <a:t>Métis did receive their rights over their land and their language and also for the right to have their children educated in Catholic schools</a:t>
            </a:r>
            <a:r>
              <a:rPr lang="en-CA" dirty="0" smtClean="0"/>
              <a:t>. </a:t>
            </a:r>
          </a:p>
          <a:p>
            <a:endParaRPr lang="en-CA" dirty="0" smtClean="0"/>
          </a:p>
          <a:p>
            <a:r>
              <a:rPr lang="en-CA" dirty="0" smtClean="0"/>
              <a:t>Riel got to choose the name “ </a:t>
            </a:r>
            <a:r>
              <a:rPr lang="en-CA" dirty="0" smtClean="0">
                <a:solidFill>
                  <a:schemeClr val="bg2"/>
                </a:solidFill>
              </a:rPr>
              <a:t>Manitoba” </a:t>
            </a:r>
            <a:r>
              <a:rPr lang="en-CA" dirty="0" smtClean="0"/>
              <a:t>for his province. This word is  based on a Cree and Assiniboine word translated as meaning </a:t>
            </a:r>
            <a:r>
              <a:rPr lang="en-CA" i="1" dirty="0" smtClean="0">
                <a:solidFill>
                  <a:schemeClr val="bg2"/>
                </a:solidFill>
              </a:rPr>
              <a:t>“the spirit that speaks”. </a:t>
            </a:r>
          </a:p>
          <a:p>
            <a:endParaRPr lang="en-CA" dirty="0" smtClean="0"/>
          </a:p>
          <a:p>
            <a:r>
              <a:rPr lang="en-CA" dirty="0" smtClean="0"/>
              <a:t>Remember those troops from Ottawa? They arrived in August of that year and caused </a:t>
            </a:r>
            <a:r>
              <a:rPr lang="en-CA" dirty="0" smtClean="0">
                <a:solidFill>
                  <a:schemeClr val="bg2"/>
                </a:solidFill>
              </a:rPr>
              <a:t>Riel and other Métis leaders to flee to the United States</a:t>
            </a:r>
            <a:r>
              <a:rPr lang="en-CA" dirty="0" smtClean="0"/>
              <a:t>.  The Canadian government also officially banished Riel from the country for five years.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nitoba.bmp"/>
          <p:cNvPicPr>
            <a:picLocks noChangeAspect="1"/>
          </p:cNvPicPr>
          <p:nvPr/>
        </p:nvPicPr>
        <p:blipFill>
          <a:blip r:embed="rId2" cstate="print"/>
          <a:stretch>
            <a:fillRect/>
          </a:stretch>
        </p:blipFill>
        <p:spPr>
          <a:xfrm>
            <a:off x="1475656" y="404664"/>
            <a:ext cx="6408712" cy="5537127"/>
          </a:xfrm>
          <a:prstGeom prst="rect">
            <a:avLst/>
          </a:prstGeom>
        </p:spPr>
      </p:pic>
      <p:sp>
        <p:nvSpPr>
          <p:cNvPr id="3" name="TextBox 2"/>
          <p:cNvSpPr txBox="1"/>
          <p:nvPr/>
        </p:nvSpPr>
        <p:spPr>
          <a:xfrm>
            <a:off x="1475656" y="6165304"/>
            <a:ext cx="6480720" cy="369332"/>
          </a:xfrm>
          <a:prstGeom prst="rect">
            <a:avLst/>
          </a:prstGeom>
          <a:noFill/>
        </p:spPr>
        <p:txBody>
          <a:bodyPr wrap="square" rtlCol="0">
            <a:spAutoFit/>
          </a:bodyPr>
          <a:lstStyle/>
          <a:p>
            <a:pPr algn="ctr"/>
            <a:r>
              <a:rPr lang="en-CA" b="1" dirty="0" smtClean="0"/>
              <a:t>Map of Canada with Manitoba</a:t>
            </a:r>
            <a:endParaRPr lang="en-CA"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219200"/>
          </a:xfrm>
        </p:spPr>
        <p:txBody>
          <a:bodyPr/>
          <a:lstStyle/>
          <a:p>
            <a:pPr algn="ctr"/>
            <a:r>
              <a:rPr lang="en-CA" b="1" dirty="0" smtClean="0">
                <a:solidFill>
                  <a:schemeClr val="bg2"/>
                </a:solidFill>
              </a:rPr>
              <a:t>Some Questions To Think About:</a:t>
            </a:r>
            <a:endParaRPr lang="en-CA" b="1" dirty="0">
              <a:solidFill>
                <a:schemeClr val="bg2"/>
              </a:solidFill>
            </a:endParaRPr>
          </a:p>
        </p:txBody>
      </p:sp>
      <p:sp>
        <p:nvSpPr>
          <p:cNvPr id="3" name="TextBox 2"/>
          <p:cNvSpPr txBox="1"/>
          <p:nvPr/>
        </p:nvSpPr>
        <p:spPr>
          <a:xfrm>
            <a:off x="251520" y="2420888"/>
            <a:ext cx="8568952" cy="3416320"/>
          </a:xfrm>
          <a:prstGeom prst="rect">
            <a:avLst/>
          </a:prstGeom>
          <a:noFill/>
        </p:spPr>
        <p:txBody>
          <a:bodyPr wrap="square" rtlCol="0">
            <a:spAutoFit/>
          </a:bodyPr>
          <a:lstStyle/>
          <a:p>
            <a:r>
              <a:rPr lang="en-CA" dirty="0" smtClean="0"/>
              <a:t>1) Define a provisional government. Why did Louis Riel and the Métis resort to declaring a provisional government?</a:t>
            </a:r>
          </a:p>
          <a:p>
            <a:endParaRPr lang="en-US" dirty="0" smtClean="0"/>
          </a:p>
          <a:p>
            <a:r>
              <a:rPr lang="en-CA" dirty="0" smtClean="0"/>
              <a:t>2) What were the three key terms under the Métis Bill of Rights?</a:t>
            </a:r>
          </a:p>
          <a:p>
            <a:endParaRPr lang="en-US" dirty="0" smtClean="0"/>
          </a:p>
          <a:p>
            <a:r>
              <a:rPr lang="en-CA" dirty="0" smtClean="0"/>
              <a:t>3) Who was Thomas Scott? What were the reasons for his execution? Do you agree with this decision?</a:t>
            </a:r>
          </a:p>
          <a:p>
            <a:endParaRPr lang="en-US" dirty="0" smtClean="0"/>
          </a:p>
          <a:p>
            <a:endParaRPr lang="en-CA" dirty="0" smtClean="0"/>
          </a:p>
          <a:p>
            <a:r>
              <a:rPr lang="en-CA" dirty="0" smtClean="0"/>
              <a:t>4) Using your text book set up a chart to compare and contrast the Métis Bill of Rights with the given terms of the Manitoba Act (page 139, box 7-2).  Did the Métis get all of what they asked for?</a:t>
            </a:r>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CA" dirty="0" smtClean="0"/>
              <a:t>Or is it? </a:t>
            </a:r>
          </a:p>
          <a:p>
            <a:r>
              <a:rPr lang="en-CA" dirty="0" smtClean="0"/>
              <a:t>DUN DUN DUHHHHHHHHH </a:t>
            </a:r>
            <a:endParaRPr lang="en-CA" dirty="0"/>
          </a:p>
        </p:txBody>
      </p:sp>
      <p:sp>
        <p:nvSpPr>
          <p:cNvPr id="3" name="Title 2"/>
          <p:cNvSpPr>
            <a:spLocks noGrp="1"/>
          </p:cNvSpPr>
          <p:nvPr>
            <p:ph type="ctrTitle"/>
          </p:nvPr>
        </p:nvSpPr>
        <p:spPr/>
        <p:txBody>
          <a:bodyPr/>
          <a:lstStyle/>
          <a:p>
            <a:r>
              <a:rPr lang="en-CA" b="1" dirty="0" smtClean="0">
                <a:solidFill>
                  <a:schemeClr val="bg2"/>
                </a:solidFill>
              </a:rPr>
              <a:t>THE END</a:t>
            </a:r>
            <a:endParaRPr lang="en-CA" b="1" dirty="0">
              <a:solidFill>
                <a:schemeClr val="bg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5949280"/>
            <a:ext cx="7632848" cy="369332"/>
          </a:xfrm>
          <a:prstGeom prst="rect">
            <a:avLst/>
          </a:prstGeom>
          <a:noFill/>
        </p:spPr>
        <p:txBody>
          <a:bodyPr wrap="square" rtlCol="0">
            <a:spAutoFit/>
          </a:bodyPr>
          <a:lstStyle/>
          <a:p>
            <a:pPr algn="ctr"/>
            <a:r>
              <a:rPr lang="en-CA" b="1" dirty="0" smtClean="0"/>
              <a:t>How Canada looked in 1867 after Confederation</a:t>
            </a:r>
            <a:endParaRPr lang="en-CA" b="1" dirty="0"/>
          </a:p>
        </p:txBody>
      </p:sp>
      <p:pic>
        <p:nvPicPr>
          <p:cNvPr id="3" name="Picture 2" descr="CDA in 1867.gif"/>
          <p:cNvPicPr>
            <a:picLocks noChangeAspect="1"/>
          </p:cNvPicPr>
          <p:nvPr/>
        </p:nvPicPr>
        <p:blipFill>
          <a:blip r:embed="rId2" cstate="print"/>
          <a:stretch>
            <a:fillRect/>
          </a:stretch>
        </p:blipFill>
        <p:spPr>
          <a:xfrm>
            <a:off x="1187624" y="332656"/>
            <a:ext cx="6621710" cy="546490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548680"/>
            <a:ext cx="7992888" cy="1631216"/>
          </a:xfrm>
          <a:prstGeom prst="rect">
            <a:avLst/>
          </a:prstGeom>
          <a:noFill/>
        </p:spPr>
        <p:txBody>
          <a:bodyPr wrap="square" rtlCol="0">
            <a:spAutoFit/>
          </a:bodyPr>
          <a:lstStyle/>
          <a:p>
            <a:r>
              <a:rPr lang="en-CA" sz="2000" dirty="0" smtClean="0"/>
              <a:t>The new Canadian government wished to expand their territory westward.  They were interested in purchasing the land known as </a:t>
            </a:r>
            <a:r>
              <a:rPr lang="en-CA" sz="2000" b="1" i="1" dirty="0" smtClean="0">
                <a:solidFill>
                  <a:schemeClr val="bg2">
                    <a:lumMod val="75000"/>
                  </a:schemeClr>
                </a:solidFill>
              </a:rPr>
              <a:t>Rupert’s Land </a:t>
            </a:r>
            <a:r>
              <a:rPr lang="en-CA" sz="2000" i="1" dirty="0" smtClean="0"/>
              <a:t>, </a:t>
            </a:r>
            <a:r>
              <a:rPr lang="en-CA" sz="2000" dirty="0" smtClean="0"/>
              <a:t>which was still owned by the Hudson’s Bay Company.  This was a British owned company which owned 15% of the North American acreage at this time. </a:t>
            </a:r>
            <a:endParaRPr lang="en-CA" sz="2000" dirty="0"/>
          </a:p>
        </p:txBody>
      </p:sp>
      <p:pic>
        <p:nvPicPr>
          <p:cNvPr id="3" name="Picture 2" descr="HBC.jpg"/>
          <p:cNvPicPr>
            <a:picLocks noChangeAspect="1"/>
          </p:cNvPicPr>
          <p:nvPr/>
        </p:nvPicPr>
        <p:blipFill>
          <a:blip r:embed="rId2" cstate="print"/>
          <a:stretch>
            <a:fillRect/>
          </a:stretch>
        </p:blipFill>
        <p:spPr>
          <a:xfrm>
            <a:off x="755576" y="2348880"/>
            <a:ext cx="2351833" cy="2232248"/>
          </a:xfrm>
          <a:prstGeom prst="rect">
            <a:avLst/>
          </a:prstGeom>
        </p:spPr>
      </p:pic>
      <p:sp>
        <p:nvSpPr>
          <p:cNvPr id="4" name="TextBox 3"/>
          <p:cNvSpPr txBox="1"/>
          <p:nvPr/>
        </p:nvSpPr>
        <p:spPr>
          <a:xfrm>
            <a:off x="3347864" y="2276872"/>
            <a:ext cx="5112568" cy="2308324"/>
          </a:xfrm>
          <a:prstGeom prst="rect">
            <a:avLst/>
          </a:prstGeom>
          <a:noFill/>
        </p:spPr>
        <p:txBody>
          <a:bodyPr wrap="square" rtlCol="0">
            <a:spAutoFit/>
          </a:bodyPr>
          <a:lstStyle/>
          <a:p>
            <a:r>
              <a:rPr lang="en-CA" dirty="0" smtClean="0"/>
              <a:t>The Métis were happily living their lives in Manitoba.  They  went about their business as they had been doing for generations beforehand. Things however were changing:</a:t>
            </a:r>
          </a:p>
          <a:p>
            <a:r>
              <a:rPr lang="en-CA" dirty="0" smtClean="0"/>
              <a:t>Anglophone Protestants were beginning to move from Ontario to the Red River area. </a:t>
            </a:r>
            <a:r>
              <a:rPr lang="en-CA" dirty="0" smtClean="0">
                <a:solidFill>
                  <a:schemeClr val="bg2">
                    <a:lumMod val="75000"/>
                  </a:schemeClr>
                </a:solidFill>
              </a:rPr>
              <a:t>These settlers were insensitive to Métis culture and were hostile to Roman Catholic traditions. </a:t>
            </a:r>
            <a:endParaRPr lang="en-CA" dirty="0">
              <a:solidFill>
                <a:schemeClr val="bg2">
                  <a:lumMod val="75000"/>
                </a:schemeClr>
              </a:solidFill>
            </a:endParaRPr>
          </a:p>
        </p:txBody>
      </p:sp>
      <p:sp>
        <p:nvSpPr>
          <p:cNvPr id="5" name="TextBox 4"/>
          <p:cNvSpPr txBox="1"/>
          <p:nvPr/>
        </p:nvSpPr>
        <p:spPr>
          <a:xfrm>
            <a:off x="827584" y="4653136"/>
            <a:ext cx="7272808" cy="2031325"/>
          </a:xfrm>
          <a:prstGeom prst="rect">
            <a:avLst/>
          </a:prstGeom>
          <a:noFill/>
        </p:spPr>
        <p:txBody>
          <a:bodyPr wrap="square" rtlCol="0">
            <a:spAutoFit/>
          </a:bodyPr>
          <a:lstStyle/>
          <a:p>
            <a:r>
              <a:rPr lang="en-CA" dirty="0" smtClean="0"/>
              <a:t>At the same time many Americans were moving Northward and they were in favour of annexation of the territory by the United States. </a:t>
            </a:r>
            <a:r>
              <a:rPr lang="en-CA" dirty="0" smtClean="0">
                <a:solidFill>
                  <a:schemeClr val="bg2">
                    <a:lumMod val="75000"/>
                  </a:schemeClr>
                </a:solidFill>
              </a:rPr>
              <a:t>To forestall this the British and Canadian governments were negotiating the transfer of Rupert’s Land from the HBC to Canada</a:t>
            </a:r>
            <a:r>
              <a:rPr lang="en-CA" dirty="0" smtClean="0"/>
              <a:t>.  It was authorized in the </a:t>
            </a:r>
            <a:r>
              <a:rPr lang="en-CA" b="1" dirty="0" smtClean="0">
                <a:solidFill>
                  <a:schemeClr val="bg2">
                    <a:lumMod val="75000"/>
                  </a:schemeClr>
                </a:solidFill>
              </a:rPr>
              <a:t>Rupert’s Land Act of 1868</a:t>
            </a:r>
            <a:r>
              <a:rPr lang="en-CA" b="1" dirty="0" smtClean="0"/>
              <a:t>.  </a:t>
            </a:r>
            <a:r>
              <a:rPr lang="en-CA" dirty="0" smtClean="0"/>
              <a:t>On </a:t>
            </a:r>
            <a:r>
              <a:rPr lang="en-CA" u="sng" dirty="0" smtClean="0"/>
              <a:t>December 1, 1869 Canada officially purchased the territory</a:t>
            </a:r>
            <a:r>
              <a:rPr lang="en-CA" dirty="0" smtClean="0"/>
              <a:t>. However there were still problems . . . </a:t>
            </a:r>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980728"/>
            <a:ext cx="8424936" cy="1754326"/>
          </a:xfrm>
          <a:prstGeom prst="rect">
            <a:avLst/>
          </a:prstGeom>
          <a:noFill/>
        </p:spPr>
        <p:txBody>
          <a:bodyPr wrap="square" rtlCol="0">
            <a:spAutoFit/>
          </a:bodyPr>
          <a:lstStyle/>
          <a:p>
            <a:r>
              <a:rPr lang="en-CA" dirty="0" smtClean="0"/>
              <a:t>Before the Canadian government officially bought the land they sent out surveyors to mark the land into square sections as was done in Ontario.  </a:t>
            </a:r>
          </a:p>
          <a:p>
            <a:r>
              <a:rPr lang="en-CA" b="1" dirty="0" smtClean="0">
                <a:solidFill>
                  <a:schemeClr val="bg2">
                    <a:lumMod val="75000"/>
                  </a:schemeClr>
                </a:solidFill>
              </a:rPr>
              <a:t>These surveyors  entered the territory and treated it as if it was not already settled  </a:t>
            </a:r>
            <a:r>
              <a:rPr lang="en-CA" dirty="0" smtClean="0"/>
              <a:t>(which it was by the Métis). </a:t>
            </a:r>
          </a:p>
          <a:p>
            <a:r>
              <a:rPr lang="en-CA" dirty="0" smtClean="0"/>
              <a:t>The Métis had heard of plans by the Canadian government to purchase their land and they set up patrols to preserve what they felt was their land by right. </a:t>
            </a:r>
            <a:endParaRPr lang="en-CA" dirty="0"/>
          </a:p>
        </p:txBody>
      </p:sp>
      <p:pic>
        <p:nvPicPr>
          <p:cNvPr id="3" name="Picture 2" descr="square sections.jpg"/>
          <p:cNvPicPr>
            <a:picLocks noChangeAspect="1"/>
          </p:cNvPicPr>
          <p:nvPr/>
        </p:nvPicPr>
        <p:blipFill>
          <a:blip r:embed="rId2" cstate="print"/>
          <a:stretch>
            <a:fillRect/>
          </a:stretch>
        </p:blipFill>
        <p:spPr>
          <a:xfrm>
            <a:off x="3059832" y="2780928"/>
            <a:ext cx="2871589" cy="2156671"/>
          </a:xfrm>
          <a:prstGeom prst="rect">
            <a:avLst/>
          </a:prstGeom>
        </p:spPr>
      </p:pic>
      <p:sp>
        <p:nvSpPr>
          <p:cNvPr id="4" name="TextBox 3"/>
          <p:cNvSpPr txBox="1"/>
          <p:nvPr/>
        </p:nvSpPr>
        <p:spPr>
          <a:xfrm>
            <a:off x="611560" y="4941168"/>
            <a:ext cx="8208912" cy="1477328"/>
          </a:xfrm>
          <a:prstGeom prst="rect">
            <a:avLst/>
          </a:prstGeom>
          <a:noFill/>
        </p:spPr>
        <p:txBody>
          <a:bodyPr wrap="square" rtlCol="0">
            <a:spAutoFit/>
          </a:bodyPr>
          <a:lstStyle/>
          <a:p>
            <a:r>
              <a:rPr lang="en-CA" dirty="0" smtClean="0"/>
              <a:t>On October  11, 1869  the surveyors attempted to run their lines over   Métis farmer Andre Nault’s hay field. A Métis patrol lead by 24 year old Louis Riel  quickly appeared to stop them. </a:t>
            </a:r>
            <a:r>
              <a:rPr lang="en-CA" b="1" dirty="0" smtClean="0">
                <a:solidFill>
                  <a:schemeClr val="bg2">
                    <a:lumMod val="75000"/>
                  </a:schemeClr>
                </a:solidFill>
              </a:rPr>
              <a:t>Riel spoke to them in English  and declared that the territory  belonged to the people of Red River and not to Canada</a:t>
            </a:r>
            <a:r>
              <a:rPr lang="en-CA" dirty="0" smtClean="0"/>
              <a:t>. He told them to leave, they did. </a:t>
            </a:r>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ouis Riel.jpg"/>
          <p:cNvPicPr>
            <a:picLocks noGrp="1" noChangeAspect="1"/>
          </p:cNvPicPr>
          <p:nvPr>
            <p:ph idx="1"/>
          </p:nvPr>
        </p:nvPicPr>
        <p:blipFill>
          <a:blip r:embed="rId2" cstate="print"/>
          <a:stretch>
            <a:fillRect/>
          </a:stretch>
        </p:blipFill>
        <p:spPr>
          <a:xfrm>
            <a:off x="395536" y="3140968"/>
            <a:ext cx="2121277" cy="2625080"/>
          </a:xfrm>
        </p:spPr>
      </p:pic>
      <p:sp>
        <p:nvSpPr>
          <p:cNvPr id="3" name="Title 2"/>
          <p:cNvSpPr>
            <a:spLocks noGrp="1"/>
          </p:cNvSpPr>
          <p:nvPr>
            <p:ph type="title"/>
          </p:nvPr>
        </p:nvSpPr>
        <p:spPr>
          <a:xfrm>
            <a:off x="539552" y="332656"/>
            <a:ext cx="8229600" cy="1219200"/>
          </a:xfrm>
        </p:spPr>
        <p:txBody>
          <a:bodyPr/>
          <a:lstStyle/>
          <a:p>
            <a:pPr algn="ctr"/>
            <a:r>
              <a:rPr lang="en-CA" b="1" dirty="0" smtClean="0"/>
              <a:t>Who Was This Man Louis Riel?</a:t>
            </a:r>
            <a:endParaRPr lang="en-CA" b="1" dirty="0"/>
          </a:p>
        </p:txBody>
      </p:sp>
      <p:sp>
        <p:nvSpPr>
          <p:cNvPr id="5" name="TextBox 4"/>
          <p:cNvSpPr txBox="1"/>
          <p:nvPr/>
        </p:nvSpPr>
        <p:spPr>
          <a:xfrm>
            <a:off x="611560" y="1700808"/>
            <a:ext cx="8064896" cy="923330"/>
          </a:xfrm>
          <a:prstGeom prst="rect">
            <a:avLst/>
          </a:prstGeom>
          <a:noFill/>
        </p:spPr>
        <p:txBody>
          <a:bodyPr wrap="square" rtlCol="0">
            <a:spAutoFit/>
          </a:bodyPr>
          <a:lstStyle/>
          <a:p>
            <a:r>
              <a:rPr lang="en-CA" dirty="0" smtClean="0"/>
              <a:t>Born 1844 to Louis Riel Sr. And Julie Lagimodiere. He was the eldest of eleven children.  At the age of 13 in 1858, he was recommended to attend a college in Montreal for young men interested in joining the Roman Catholic </a:t>
            </a:r>
            <a:r>
              <a:rPr lang="en-CA" b="1" dirty="0" smtClean="0">
                <a:solidFill>
                  <a:schemeClr val="bg2">
                    <a:lumMod val="75000"/>
                  </a:schemeClr>
                </a:solidFill>
              </a:rPr>
              <a:t>priesthood</a:t>
            </a:r>
            <a:r>
              <a:rPr lang="en-CA" dirty="0" smtClean="0"/>
              <a:t>.</a:t>
            </a:r>
            <a:endParaRPr lang="en-CA" dirty="0"/>
          </a:p>
        </p:txBody>
      </p:sp>
      <p:sp>
        <p:nvSpPr>
          <p:cNvPr id="6" name="TextBox 5"/>
          <p:cNvSpPr txBox="1"/>
          <p:nvPr/>
        </p:nvSpPr>
        <p:spPr>
          <a:xfrm>
            <a:off x="2843808" y="2996952"/>
            <a:ext cx="5688632" cy="3139321"/>
          </a:xfrm>
          <a:prstGeom prst="rect">
            <a:avLst/>
          </a:prstGeom>
          <a:noFill/>
        </p:spPr>
        <p:txBody>
          <a:bodyPr wrap="square" rtlCol="0">
            <a:spAutoFit/>
          </a:bodyPr>
          <a:lstStyle/>
          <a:p>
            <a:r>
              <a:rPr lang="en-CA" dirty="0" smtClean="0"/>
              <a:t>After hearing the news of his father’s death in 1864 Riel lost interest in the priesthood and withdrew from the college in 1865. He remained in Montreal for over a year where he worked as a </a:t>
            </a:r>
            <a:r>
              <a:rPr lang="en-CA" b="1" dirty="0" smtClean="0">
                <a:solidFill>
                  <a:schemeClr val="bg2">
                    <a:lumMod val="50000"/>
                  </a:schemeClr>
                </a:solidFill>
              </a:rPr>
              <a:t>law office clerk </a:t>
            </a:r>
            <a:r>
              <a:rPr lang="en-CA" dirty="0" smtClean="0"/>
              <a:t>. During this time he was involved in a failed romance with a young woman named Marie-Julie Guernon.  </a:t>
            </a:r>
            <a:r>
              <a:rPr lang="en-CA" b="1" dirty="0" smtClean="0">
                <a:solidFill>
                  <a:schemeClr val="bg2">
                    <a:lumMod val="75000"/>
                  </a:schemeClr>
                </a:solidFill>
              </a:rPr>
              <a:t>Her family did not agree with her choice of a partner (due to his Métis heritage) and would not allow the union.  </a:t>
            </a:r>
            <a:r>
              <a:rPr lang="en-CA" dirty="0" smtClean="0"/>
              <a:t>In 1866 Riel left Canada East. He found work in Chicago and in Minnesota prior to returning to the Red River area in 1868. </a:t>
            </a:r>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548680"/>
            <a:ext cx="7920880" cy="5632311"/>
          </a:xfrm>
          <a:prstGeom prst="rect">
            <a:avLst/>
          </a:prstGeom>
          <a:noFill/>
        </p:spPr>
        <p:txBody>
          <a:bodyPr wrap="square" rtlCol="0">
            <a:spAutoFit/>
          </a:bodyPr>
          <a:lstStyle/>
          <a:p>
            <a:r>
              <a:rPr lang="en-CA" dirty="0" smtClean="0">
                <a:latin typeface="Calibri" pitchFamily="34" charset="0"/>
                <a:cs typeface="Calibri" pitchFamily="34" charset="0"/>
              </a:rPr>
              <a:t>Upon Riel’s return to Red River he noticed many tensions related to the increase of settlers from Ontario. There was also a lot of political unrest due to the negotiation of the transfer of Rupert’s Land. </a:t>
            </a:r>
            <a:r>
              <a:rPr lang="en-CA" b="1" dirty="0" smtClean="0">
                <a:solidFill>
                  <a:schemeClr val="bg2">
                    <a:lumMod val="75000"/>
                  </a:schemeClr>
                </a:solidFill>
                <a:latin typeface="Calibri" pitchFamily="34" charset="0"/>
                <a:cs typeface="Calibri" pitchFamily="34" charset="0"/>
              </a:rPr>
              <a:t>The Métis were fearful because they did not hold titles to their land</a:t>
            </a:r>
            <a:r>
              <a:rPr lang="en-CA" dirty="0" smtClean="0">
                <a:solidFill>
                  <a:schemeClr val="bg2">
                    <a:lumMod val="75000"/>
                  </a:schemeClr>
                </a:solidFill>
                <a:latin typeface="Calibri" pitchFamily="34" charset="0"/>
                <a:cs typeface="Calibri" pitchFamily="34" charset="0"/>
              </a:rPr>
              <a:t> </a:t>
            </a:r>
            <a:r>
              <a:rPr lang="en-CA" dirty="0" smtClean="0">
                <a:latin typeface="Calibri" pitchFamily="34" charset="0"/>
                <a:cs typeface="Calibri" pitchFamily="34" charset="0"/>
              </a:rPr>
              <a:t>which were set out in seigniorial lots as apposed to the English – style square lots. </a:t>
            </a:r>
          </a:p>
          <a:p>
            <a:endParaRPr lang="en-CA" dirty="0" smtClean="0">
              <a:latin typeface="Calibri" pitchFamily="34" charset="0"/>
              <a:cs typeface="Calibri" pitchFamily="34" charset="0"/>
            </a:endParaRPr>
          </a:p>
          <a:p>
            <a:r>
              <a:rPr lang="en-CA" dirty="0" smtClean="0">
                <a:latin typeface="Calibri" pitchFamily="34" charset="0"/>
                <a:cs typeface="Calibri" pitchFamily="34" charset="0"/>
              </a:rPr>
              <a:t>The Métis were also afraid of losing their language (French) and religion ( Catholic). They feared marginalisation and discrimination in what had originally been wide open prairie with virtually no one governing them. </a:t>
            </a:r>
          </a:p>
          <a:p>
            <a:r>
              <a:rPr lang="en-CA" dirty="0" smtClean="0">
                <a:latin typeface="Calibri" pitchFamily="34" charset="0"/>
                <a:cs typeface="Calibri" pitchFamily="34" charset="0"/>
              </a:rPr>
              <a:t>Riel and a party of Métis stopped the surveyors, simply by asking them to leave in their own language. </a:t>
            </a:r>
          </a:p>
          <a:p>
            <a:endParaRPr lang="en-CA" dirty="0" smtClean="0">
              <a:latin typeface="Calibri" pitchFamily="34" charset="0"/>
              <a:cs typeface="Calibri" pitchFamily="34" charset="0"/>
            </a:endParaRPr>
          </a:p>
          <a:p>
            <a:r>
              <a:rPr lang="en-CA" dirty="0" smtClean="0">
                <a:latin typeface="Calibri" pitchFamily="34" charset="0"/>
                <a:cs typeface="Calibri" pitchFamily="34" charset="0"/>
              </a:rPr>
              <a:t>This  Métis party named themselves :  “</a:t>
            </a:r>
            <a:r>
              <a:rPr lang="en-CA" i="1" u="sng" dirty="0" smtClean="0">
                <a:solidFill>
                  <a:schemeClr val="bg2">
                    <a:lumMod val="75000"/>
                  </a:schemeClr>
                </a:solidFill>
                <a:latin typeface="Calibri" pitchFamily="34" charset="0"/>
                <a:cs typeface="Calibri" pitchFamily="34" charset="0"/>
              </a:rPr>
              <a:t>The Métis National Committee</a:t>
            </a:r>
            <a:r>
              <a:rPr lang="en-CA" dirty="0" smtClean="0">
                <a:latin typeface="Calibri" pitchFamily="34" charset="0"/>
                <a:cs typeface="Calibri" pitchFamily="34" charset="0"/>
              </a:rPr>
              <a:t>”. In Métis tradition the best hunter John Bruce was named the president of the committee with Louis Riel named as secretary.  </a:t>
            </a:r>
          </a:p>
          <a:p>
            <a:endParaRPr lang="en-CA" dirty="0" smtClean="0">
              <a:latin typeface="Calibri" pitchFamily="34" charset="0"/>
              <a:cs typeface="Calibri" pitchFamily="34" charset="0"/>
            </a:endParaRPr>
          </a:p>
          <a:p>
            <a:r>
              <a:rPr lang="en-CA" dirty="0" smtClean="0">
                <a:latin typeface="Calibri" pitchFamily="34" charset="0"/>
                <a:cs typeface="Calibri" pitchFamily="34" charset="0"/>
              </a:rPr>
              <a:t>When asked about his actions  to stop the surveyors, </a:t>
            </a:r>
            <a:r>
              <a:rPr lang="en-CA" b="1" dirty="0" smtClean="0">
                <a:solidFill>
                  <a:schemeClr val="bg2">
                    <a:lumMod val="50000"/>
                  </a:schemeClr>
                </a:solidFill>
                <a:latin typeface="Calibri" pitchFamily="34" charset="0"/>
                <a:cs typeface="Calibri" pitchFamily="34" charset="0"/>
              </a:rPr>
              <a:t>Riel declared that any attempt made by Canada to assume authority over the Red River area would be contested unless they negotiated first with the Métis</a:t>
            </a:r>
            <a:r>
              <a:rPr lang="en-CA" dirty="0" smtClean="0">
                <a:solidFill>
                  <a:schemeClr val="bg2">
                    <a:lumMod val="50000"/>
                  </a:schemeClr>
                </a:solidFill>
                <a:latin typeface="Calibri" pitchFamily="34" charset="0"/>
                <a:cs typeface="Calibri" pitchFamily="34" charset="0"/>
              </a:rPr>
              <a:t>.</a:t>
            </a:r>
            <a:r>
              <a:rPr lang="en-CA" dirty="0" smtClean="0">
                <a:latin typeface="Calibri" pitchFamily="34" charset="0"/>
                <a:cs typeface="Calibri" pitchFamily="34" charset="0"/>
              </a:rPr>
              <a:t> </a:t>
            </a:r>
          </a:p>
          <a:p>
            <a:endParaRPr lang="en-CA"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332656"/>
            <a:ext cx="7992888" cy="6186309"/>
          </a:xfrm>
          <a:prstGeom prst="rect">
            <a:avLst/>
          </a:prstGeom>
          <a:noFill/>
        </p:spPr>
        <p:txBody>
          <a:bodyPr wrap="square" rtlCol="0">
            <a:spAutoFit/>
          </a:bodyPr>
          <a:lstStyle/>
          <a:p>
            <a:r>
              <a:rPr lang="en-CA" dirty="0" smtClean="0"/>
              <a:t>The surveyors had been sent out by the Minister of Public Works, William McDougall.  After the surveyor’s run in with the Métis, McDougall was appointed as governor of the territory and he rode out to claim the land for the Canadian Government. </a:t>
            </a:r>
          </a:p>
          <a:p>
            <a:r>
              <a:rPr lang="en-CA" dirty="0" smtClean="0"/>
              <a:t>McDougall attempted to enter the territory by travelling through the United States but was stopped at the border between the two countries.  On the same day Riel and a group of Métis stormed </a:t>
            </a:r>
            <a:r>
              <a:rPr lang="en-CA" dirty="0" smtClean="0">
                <a:solidFill>
                  <a:schemeClr val="bg2">
                    <a:lumMod val="75000"/>
                  </a:schemeClr>
                </a:solidFill>
              </a:rPr>
              <a:t>Fort Garry </a:t>
            </a:r>
            <a:r>
              <a:rPr lang="en-CA" dirty="0" smtClean="0"/>
              <a:t>and took it over with little resistance.  Riel hoped that by making this bold move he could convince the Canadian government of the Métis rights to their land and of their place in  Canada. Riel believed that the Métis people had the </a:t>
            </a:r>
            <a:r>
              <a:rPr lang="en-CA" dirty="0" smtClean="0">
                <a:solidFill>
                  <a:schemeClr val="bg2">
                    <a:lumMod val="75000"/>
                  </a:schemeClr>
                </a:solidFill>
              </a:rPr>
              <a:t>right</a:t>
            </a:r>
            <a:r>
              <a:rPr lang="en-CA" dirty="0" smtClean="0"/>
              <a:t> to </a:t>
            </a:r>
            <a:r>
              <a:rPr lang="en-CA" dirty="0" smtClean="0">
                <a:solidFill>
                  <a:schemeClr val="bg2">
                    <a:lumMod val="75000"/>
                  </a:schemeClr>
                </a:solidFill>
              </a:rPr>
              <a:t>negotiate the terms </a:t>
            </a:r>
            <a:r>
              <a:rPr lang="en-CA" dirty="0" smtClean="0"/>
              <a:t>under which they would enter into the Canadian Confederation.  </a:t>
            </a:r>
          </a:p>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a:p>
          <a:p>
            <a:r>
              <a:rPr lang="en-CA" dirty="0" smtClean="0"/>
              <a:t>As the government was informed of the situation in the North –West Territory (as it was to be called once it joined Canada) they decided to postpone the takeover. Not knowing this McDougall held a ceremony at Fort Dufferin on </a:t>
            </a:r>
            <a:r>
              <a:rPr lang="en-CA" dirty="0" smtClean="0">
                <a:solidFill>
                  <a:schemeClr val="bg2">
                    <a:lumMod val="75000"/>
                  </a:schemeClr>
                </a:solidFill>
              </a:rPr>
              <a:t>December 1, 1869 </a:t>
            </a:r>
            <a:r>
              <a:rPr lang="en-CA" dirty="0" smtClean="0"/>
              <a:t>and formally took over Rupert’s Land from the HBC. </a:t>
            </a:r>
            <a:endParaRPr lang="en-CA" dirty="0"/>
          </a:p>
        </p:txBody>
      </p:sp>
      <p:pic>
        <p:nvPicPr>
          <p:cNvPr id="6" name="Picture 5" descr="mcdougal.jpg"/>
          <p:cNvPicPr>
            <a:picLocks noChangeAspect="1"/>
          </p:cNvPicPr>
          <p:nvPr/>
        </p:nvPicPr>
        <p:blipFill>
          <a:blip r:embed="rId2" cstate="print"/>
          <a:stretch>
            <a:fillRect/>
          </a:stretch>
        </p:blipFill>
        <p:spPr>
          <a:xfrm>
            <a:off x="3851920" y="3429000"/>
            <a:ext cx="1389888" cy="18288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dirty="0" smtClean="0"/>
              <a:t/>
            </a:r>
            <a:br>
              <a:rPr lang="en-CA" dirty="0" smtClean="0"/>
            </a:br>
            <a:r>
              <a:rPr lang="en-CA" b="1" u="sng" dirty="0" smtClean="0"/>
              <a:t>Some Questions To Think About:</a:t>
            </a:r>
            <a:endParaRPr lang="en-CA" b="1" u="sng" dirty="0"/>
          </a:p>
        </p:txBody>
      </p:sp>
      <p:sp>
        <p:nvSpPr>
          <p:cNvPr id="3" name="TextBox 2"/>
          <p:cNvSpPr txBox="1"/>
          <p:nvPr/>
        </p:nvSpPr>
        <p:spPr>
          <a:xfrm>
            <a:off x="611560" y="1988840"/>
            <a:ext cx="7920880" cy="3693319"/>
          </a:xfrm>
          <a:prstGeom prst="rect">
            <a:avLst/>
          </a:prstGeom>
          <a:noFill/>
        </p:spPr>
        <p:txBody>
          <a:bodyPr wrap="square" rtlCol="0">
            <a:spAutoFit/>
          </a:bodyPr>
          <a:lstStyle/>
          <a:p>
            <a:pPr marL="342900" indent="-342900">
              <a:buAutoNum type="arabicParenR"/>
            </a:pPr>
            <a:r>
              <a:rPr lang="en-CA" dirty="0" smtClean="0"/>
              <a:t>Why was the Canadian Government so interested in Rupert’s Land? What was the advantage to owning it?</a:t>
            </a:r>
          </a:p>
          <a:p>
            <a:pPr marL="342900" indent="-342900">
              <a:buAutoNum type="arabicParenR"/>
            </a:pPr>
            <a:endParaRPr lang="en-CA" dirty="0" smtClean="0"/>
          </a:p>
          <a:p>
            <a:pPr marL="342900" indent="-342900">
              <a:buAutoNum type="arabicParenR"/>
            </a:pPr>
            <a:r>
              <a:rPr lang="en-CA" dirty="0" smtClean="0"/>
              <a:t>Why were the Métis so opposed to having the Canadian government take over their land? How would their lives be affected by such a takeover?</a:t>
            </a:r>
          </a:p>
          <a:p>
            <a:pPr marL="342900" indent="-342900">
              <a:buAutoNum type="arabicParenR"/>
            </a:pPr>
            <a:endParaRPr lang="en-CA" dirty="0" smtClean="0"/>
          </a:p>
          <a:p>
            <a:pPr marL="342900" indent="-342900">
              <a:buAutoNum type="arabicParenR"/>
            </a:pPr>
            <a:r>
              <a:rPr lang="en-CA" dirty="0" smtClean="0"/>
              <a:t>How were Métis leaders chosen? How does this reflect the election of Sir John A. as Canada’s Prime Minister?</a:t>
            </a:r>
          </a:p>
          <a:p>
            <a:pPr marL="342900" indent="-342900">
              <a:buAutoNum type="arabicParenR"/>
            </a:pPr>
            <a:endParaRPr lang="en-CA" dirty="0" smtClean="0"/>
          </a:p>
          <a:p>
            <a:pPr marL="342900" indent="-342900">
              <a:buAutoNum type="arabicParenR"/>
            </a:pPr>
            <a:r>
              <a:rPr lang="en-CA" dirty="0" smtClean="0"/>
              <a:t>Who is Louis Riel and why was he so passionate about Métis rights?</a:t>
            </a:r>
          </a:p>
          <a:p>
            <a:pPr marL="342900" indent="-342900">
              <a:buAutoNum type="arabicParenR"/>
            </a:pPr>
            <a:endParaRPr lang="en-CA" dirty="0" smtClean="0"/>
          </a:p>
          <a:p>
            <a:pPr marL="342900" indent="-342900">
              <a:buAutoNum type="arabicParenR"/>
            </a:pPr>
            <a:r>
              <a:rPr lang="en-CA" dirty="0" smtClean="0"/>
              <a:t>What was William McDougall’s big mistake? How do you think it will effect Riel and the Métis struggle for acknowledgement? </a:t>
            </a:r>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t>A Provisional Government: </a:t>
            </a:r>
            <a:endParaRPr lang="en-CA" b="1" dirty="0"/>
          </a:p>
        </p:txBody>
      </p:sp>
      <p:sp>
        <p:nvSpPr>
          <p:cNvPr id="3" name="TextBox 2"/>
          <p:cNvSpPr txBox="1"/>
          <p:nvPr/>
        </p:nvSpPr>
        <p:spPr>
          <a:xfrm>
            <a:off x="611560" y="1700808"/>
            <a:ext cx="7632848" cy="646331"/>
          </a:xfrm>
          <a:prstGeom prst="rect">
            <a:avLst/>
          </a:prstGeom>
          <a:noFill/>
        </p:spPr>
        <p:txBody>
          <a:bodyPr wrap="square" rtlCol="0">
            <a:spAutoFit/>
          </a:bodyPr>
          <a:lstStyle/>
          <a:p>
            <a:r>
              <a:rPr lang="en-CA" b="1" i="1" dirty="0" smtClean="0"/>
              <a:t>Definition of a Provisional Government: </a:t>
            </a:r>
            <a:r>
              <a:rPr lang="en-CA" b="1" i="1" dirty="0" smtClean="0">
                <a:solidFill>
                  <a:schemeClr val="bg2">
                    <a:lumMod val="75000"/>
                  </a:schemeClr>
                </a:solidFill>
              </a:rPr>
              <a:t>providing or serving for the time being ; existing until permanently or properly replaced</a:t>
            </a:r>
            <a:r>
              <a:rPr lang="en-CA" b="1" i="1" dirty="0" smtClean="0"/>
              <a:t>. </a:t>
            </a:r>
            <a:endParaRPr lang="en-CA" b="1" i="1" dirty="0"/>
          </a:p>
        </p:txBody>
      </p:sp>
      <p:pic>
        <p:nvPicPr>
          <p:cNvPr id="4" name="Picture 3" descr="metis prov govt.jpg"/>
          <p:cNvPicPr>
            <a:picLocks noChangeAspect="1"/>
          </p:cNvPicPr>
          <p:nvPr/>
        </p:nvPicPr>
        <p:blipFill>
          <a:blip r:embed="rId2" cstate="print"/>
          <a:stretch>
            <a:fillRect/>
          </a:stretch>
        </p:blipFill>
        <p:spPr>
          <a:xfrm>
            <a:off x="2195736" y="3068960"/>
            <a:ext cx="4762500" cy="291465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232</TotalTime>
  <Words>1767</Words>
  <Application>Microsoft Office PowerPoint</Application>
  <PresentationFormat>On-screen Show (4:3)</PresentationFormat>
  <Paragraphs>83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Paper</vt:lpstr>
      <vt:lpstr>Opening The West</vt:lpstr>
      <vt:lpstr>Slide 2</vt:lpstr>
      <vt:lpstr>Slide 3</vt:lpstr>
      <vt:lpstr>Slide 4</vt:lpstr>
      <vt:lpstr>Who Was This Man Louis Riel?</vt:lpstr>
      <vt:lpstr>Slide 6</vt:lpstr>
      <vt:lpstr>Slide 7</vt:lpstr>
      <vt:lpstr> Some Questions To Think About:</vt:lpstr>
      <vt:lpstr>A Provisional Government: </vt:lpstr>
      <vt:lpstr>Slide 10</vt:lpstr>
      <vt:lpstr>Execution of Thomas Scott </vt:lpstr>
      <vt:lpstr>Slide 12</vt:lpstr>
      <vt:lpstr>Slide 13</vt:lpstr>
      <vt:lpstr>Slide 14</vt:lpstr>
      <vt:lpstr>Some Questions To Think About:</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Onto the West</dc:title>
  <dc:creator>RebaJoeFarm</dc:creator>
  <cp:lastModifiedBy>ICT</cp:lastModifiedBy>
  <cp:revision>44</cp:revision>
  <dcterms:created xsi:type="dcterms:W3CDTF">2011-11-22T00:34:01Z</dcterms:created>
  <dcterms:modified xsi:type="dcterms:W3CDTF">2011-11-25T13:34:00Z</dcterms:modified>
</cp:coreProperties>
</file>